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2F"/>
    <a:srgbClr val="0047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1"/>
  </p:normalViewPr>
  <p:slideViewPr>
    <p:cSldViewPr snapToGrid="0" snapToObjects="1">
      <p:cViewPr varScale="1">
        <p:scale>
          <a:sx n="62" d="100"/>
          <a:sy n="62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Primary</a:t>
            </a:r>
            <a:r>
              <a:rPr lang="en-GB" baseline="0" dirty="0"/>
              <a:t> area of need</a:t>
            </a:r>
            <a:endParaRPr lang="en-GB" dirty="0"/>
          </a:p>
        </c:rich>
      </c:tx>
      <c:layout>
        <c:manualLayout>
          <c:xMode val="edge"/>
          <c:yMode val="edge"/>
          <c:x val="0.208458223972003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6B1-4672-9590-31F19883DD5A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6B1-4672-9590-31F19883DD5A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6B1-4672-9590-31F19883DD5A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6B1-4672-9590-31F19883DD5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Sheet1!$A$1:$A$4</c:f>
              <c:strCache>
                <c:ptCount val="4"/>
                <c:pt idx="0">
                  <c:v>C and L</c:v>
                </c:pt>
                <c:pt idx="1">
                  <c:v>C and I</c:v>
                </c:pt>
                <c:pt idx="2">
                  <c:v>SEMH</c:v>
                </c:pt>
                <c:pt idx="3">
                  <c:v>SPM</c:v>
                </c:pt>
              </c:strCache>
            </c:strRef>
          </c:cat>
          <c:val>
            <c:numRef>
              <c:f>Sheet1!$B$1:$B$4</c:f>
              <c:numCache>
                <c:formatCode>General</c:formatCode>
                <c:ptCount val="4"/>
                <c:pt idx="0">
                  <c:v>9</c:v>
                </c:pt>
                <c:pt idx="1">
                  <c:v>18</c:v>
                </c:pt>
                <c:pt idx="2">
                  <c:v>8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6B1-4672-9590-31F19883DD5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Year</a:t>
            </a:r>
            <a:r>
              <a:rPr lang="en-GB" baseline="0" dirty="0"/>
              <a:t> Groups Send Support and EHCP  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SEN Support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Nursery </c:v>
                </c:pt>
                <c:pt idx="1">
                  <c:v>Reception</c:v>
                </c:pt>
                <c:pt idx="2">
                  <c:v>Year 1</c:v>
                </c:pt>
                <c:pt idx="3">
                  <c:v>Year 2</c:v>
                </c:pt>
                <c:pt idx="4">
                  <c:v>Year 3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</c:v>
                </c:pt>
                <c:pt idx="1">
                  <c:v>9</c:v>
                </c:pt>
                <c:pt idx="2">
                  <c:v>5</c:v>
                </c:pt>
                <c:pt idx="3">
                  <c:v>5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E6-4521-AF2F-AA8E8B4459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EHCP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Nursery </c:v>
                </c:pt>
                <c:pt idx="1">
                  <c:v>Reception</c:v>
                </c:pt>
                <c:pt idx="2">
                  <c:v>Year 1</c:v>
                </c:pt>
                <c:pt idx="3">
                  <c:v>Year 2</c:v>
                </c:pt>
                <c:pt idx="4">
                  <c:v>Year 3 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E6-4521-AF2F-AA8E8B4459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7250336"/>
        <c:axId val="787251168"/>
      </c:barChart>
      <c:catAx>
        <c:axId val="78725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7251168"/>
        <c:crosses val="autoZero"/>
        <c:auto val="1"/>
        <c:lblAlgn val="ctr"/>
        <c:lblOffset val="100"/>
        <c:noMultiLvlLbl val="0"/>
      </c:catAx>
      <c:valAx>
        <c:axId val="78725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7250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ED0A-76B6-DC44-98CA-34598F672751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3BFF-64E7-354B-B7C9-D23DD040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3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ED0A-76B6-DC44-98CA-34598F672751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3BFF-64E7-354B-B7C9-D23DD040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0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ED0A-76B6-DC44-98CA-34598F672751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3BFF-64E7-354B-B7C9-D23DD040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96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ED0A-76B6-DC44-98CA-34598F672751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3BFF-64E7-354B-B7C9-D23DD040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4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ED0A-76B6-DC44-98CA-34598F672751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3BFF-64E7-354B-B7C9-D23DD040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15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ED0A-76B6-DC44-98CA-34598F672751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3BFF-64E7-354B-B7C9-D23DD040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39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ED0A-76B6-DC44-98CA-34598F672751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3BFF-64E7-354B-B7C9-D23DD040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3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ED0A-76B6-DC44-98CA-34598F672751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3BFF-64E7-354B-B7C9-D23DD040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15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ED0A-76B6-DC44-98CA-34598F672751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3BFF-64E7-354B-B7C9-D23DD040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2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ED0A-76B6-DC44-98CA-34598F672751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3BFF-64E7-354B-B7C9-D23DD040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04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ED0A-76B6-DC44-98CA-34598F672751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3BFF-64E7-354B-B7C9-D23DD040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31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DED0A-76B6-DC44-98CA-34598F672751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13BFF-64E7-354B-B7C9-D23DD040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7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C6BC6D-DCFD-383A-A27C-895E62B0BD1D}"/>
              </a:ext>
            </a:extLst>
          </p:cNvPr>
          <p:cNvSpPr txBox="1"/>
          <p:nvPr/>
        </p:nvSpPr>
        <p:spPr>
          <a:xfrm>
            <a:off x="5637276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5670DA-D85F-1056-3171-4E2FA65F749E}"/>
              </a:ext>
            </a:extLst>
          </p:cNvPr>
          <p:cNvSpPr txBox="1"/>
          <p:nvPr/>
        </p:nvSpPr>
        <p:spPr>
          <a:xfrm>
            <a:off x="6505957" y="34290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93776F-C6F0-C37D-4267-C4BE2A4A9368}"/>
              </a:ext>
            </a:extLst>
          </p:cNvPr>
          <p:cNvSpPr txBox="1"/>
          <p:nvPr/>
        </p:nvSpPr>
        <p:spPr>
          <a:xfrm>
            <a:off x="524304" y="216772"/>
            <a:ext cx="469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SEND in a Nutshell July 2023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D2C107-192B-49B1-8A91-221EC468F2AD}"/>
              </a:ext>
            </a:extLst>
          </p:cNvPr>
          <p:cNvSpPr txBox="1"/>
          <p:nvPr/>
        </p:nvSpPr>
        <p:spPr>
          <a:xfrm>
            <a:off x="736847" y="760288"/>
            <a:ext cx="4696287" cy="189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D464801-6D6A-483F-9CB2-914976F987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666023"/>
              </p:ext>
            </p:extLst>
          </p:nvPr>
        </p:nvGraphicFramePr>
        <p:xfrm>
          <a:off x="-638710" y="33159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48FA1946-3657-4021-BB1D-D5E2509F4C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458169"/>
              </p:ext>
            </p:extLst>
          </p:nvPr>
        </p:nvGraphicFramePr>
        <p:xfrm>
          <a:off x="3047574" y="3919452"/>
          <a:ext cx="3608322" cy="2651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2774">
                  <a:extLst>
                    <a:ext uri="{9D8B030D-6E8A-4147-A177-3AD203B41FA5}">
                      <a16:colId xmlns:a16="http://schemas.microsoft.com/office/drawing/2014/main" val="490038805"/>
                    </a:ext>
                  </a:extLst>
                </a:gridCol>
                <a:gridCol w="1202774">
                  <a:extLst>
                    <a:ext uri="{9D8B030D-6E8A-4147-A177-3AD203B41FA5}">
                      <a16:colId xmlns:a16="http://schemas.microsoft.com/office/drawing/2014/main" val="3323829328"/>
                    </a:ext>
                  </a:extLst>
                </a:gridCol>
                <a:gridCol w="1202774">
                  <a:extLst>
                    <a:ext uri="{9D8B030D-6E8A-4147-A177-3AD203B41FA5}">
                      <a16:colId xmlns:a16="http://schemas.microsoft.com/office/drawing/2014/main" val="3928760880"/>
                    </a:ext>
                  </a:extLst>
                </a:gridCol>
              </a:tblGrid>
              <a:tr h="366531">
                <a:tc>
                  <a:txBody>
                    <a:bodyPr/>
                    <a:lstStyle/>
                    <a:p>
                      <a:r>
                        <a:rPr lang="en-GB" sz="1200" dirty="0"/>
                        <a:t>Primary Area of Need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SEN Support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EHCP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923435"/>
                  </a:ext>
                </a:extLst>
              </a:tr>
              <a:tr h="366531">
                <a:tc>
                  <a:txBody>
                    <a:bodyPr/>
                    <a:lstStyle/>
                    <a:p>
                      <a:r>
                        <a:rPr lang="en-GB" sz="1200" dirty="0"/>
                        <a:t>Cognition and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155112"/>
                  </a:ext>
                </a:extLst>
              </a:tr>
              <a:tr h="366531">
                <a:tc>
                  <a:txBody>
                    <a:bodyPr/>
                    <a:lstStyle/>
                    <a:p>
                      <a:r>
                        <a:rPr lang="en-GB" sz="1200" dirty="0"/>
                        <a:t>Communication and Interaction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761143"/>
                  </a:ext>
                </a:extLst>
              </a:tr>
              <a:tr h="523616">
                <a:tc>
                  <a:txBody>
                    <a:bodyPr/>
                    <a:lstStyle/>
                    <a:p>
                      <a:r>
                        <a:rPr lang="en-GB" sz="1200" dirty="0"/>
                        <a:t>Social Emotional and Mental Health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037779"/>
                  </a:ext>
                </a:extLst>
              </a:tr>
              <a:tr h="523616">
                <a:tc>
                  <a:txBody>
                    <a:bodyPr/>
                    <a:lstStyle/>
                    <a:p>
                      <a:r>
                        <a:rPr lang="en-GB" sz="1200" dirty="0"/>
                        <a:t>Sensory and Physical and Medical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133258"/>
                  </a:ext>
                </a:extLst>
              </a:tr>
            </a:tbl>
          </a:graphicData>
        </a:graphic>
      </p:graphicFrame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33A78680-785E-4057-91E1-4850882D00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060113"/>
              </p:ext>
            </p:extLst>
          </p:nvPr>
        </p:nvGraphicFramePr>
        <p:xfrm>
          <a:off x="388135" y="672419"/>
          <a:ext cx="3269466" cy="2103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35874">
                  <a:extLst>
                    <a:ext uri="{9D8B030D-6E8A-4147-A177-3AD203B41FA5}">
                      <a16:colId xmlns:a16="http://schemas.microsoft.com/office/drawing/2014/main" val="3783047332"/>
                    </a:ext>
                  </a:extLst>
                </a:gridCol>
                <a:gridCol w="1633592">
                  <a:extLst>
                    <a:ext uri="{9D8B030D-6E8A-4147-A177-3AD203B41FA5}">
                      <a16:colId xmlns:a16="http://schemas.microsoft.com/office/drawing/2014/main" val="3910778904"/>
                    </a:ext>
                  </a:extLst>
                </a:gridCol>
              </a:tblGrid>
              <a:tr h="689896">
                <a:tc>
                  <a:txBody>
                    <a:bodyPr/>
                    <a:lstStyle/>
                    <a:p>
                      <a:r>
                        <a:rPr lang="en-GB" sz="1400" dirty="0"/>
                        <a:t>Badbury Park Primary SEND figures  NOR 212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National SEND figures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690937"/>
                  </a:ext>
                </a:extLst>
              </a:tr>
              <a:tr h="1293554">
                <a:tc>
                  <a:txBody>
                    <a:bodyPr/>
                    <a:lstStyle/>
                    <a:p>
                      <a:r>
                        <a:rPr lang="en-GB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SEND 38 children  18% SEN Support and within that EHCP 8  3.7 %</a:t>
                      </a:r>
                    </a:p>
                    <a:p>
                      <a:endParaRPr lang="en-GB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 SEN Support and 4.3% EHCP 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033056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35F1CBFE-9A13-4CFB-A2BB-9EF40DD462BC}"/>
              </a:ext>
            </a:extLst>
          </p:cNvPr>
          <p:cNvSpPr txBox="1"/>
          <p:nvPr/>
        </p:nvSpPr>
        <p:spPr>
          <a:xfrm>
            <a:off x="482885" y="6059184"/>
            <a:ext cx="24147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47% for Communication and Interaction includes Speech and Language and ASD 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5AB66A2F-74A3-41BE-B694-CA9BA92635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59975"/>
              </p:ext>
            </p:extLst>
          </p:nvPr>
        </p:nvGraphicFramePr>
        <p:xfrm>
          <a:off x="6805835" y="2919761"/>
          <a:ext cx="4419753" cy="265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Table 29">
            <a:extLst>
              <a:ext uri="{FF2B5EF4-FFF2-40B4-BE49-F238E27FC236}">
                <a16:creationId xmlns:a16="http://schemas.microsoft.com/office/drawing/2014/main" id="{226FF087-6136-4B04-BD92-D488FBA880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438716"/>
              </p:ext>
            </p:extLst>
          </p:nvPr>
        </p:nvGraphicFramePr>
        <p:xfrm>
          <a:off x="4253180" y="216772"/>
          <a:ext cx="7568962" cy="2804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84481">
                  <a:extLst>
                    <a:ext uri="{9D8B030D-6E8A-4147-A177-3AD203B41FA5}">
                      <a16:colId xmlns:a16="http://schemas.microsoft.com/office/drawing/2014/main" val="1498710042"/>
                    </a:ext>
                  </a:extLst>
                </a:gridCol>
                <a:gridCol w="3784481">
                  <a:extLst>
                    <a:ext uri="{9D8B030D-6E8A-4147-A177-3AD203B41FA5}">
                      <a16:colId xmlns:a16="http://schemas.microsoft.com/office/drawing/2014/main" val="1324886395"/>
                    </a:ext>
                  </a:extLst>
                </a:gridCol>
              </a:tblGrid>
              <a:tr h="306976">
                <a:tc>
                  <a:txBody>
                    <a:bodyPr/>
                    <a:lstStyle/>
                    <a:p>
                      <a:r>
                        <a:rPr lang="en-GB" dirty="0"/>
                        <a:t>Areas of Strength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Areas of Development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419691"/>
                  </a:ext>
                </a:extLst>
              </a:tr>
              <a:tr h="1665237">
                <a:tc>
                  <a:txBody>
                    <a:bodyPr/>
                    <a:lstStyle/>
                    <a:p>
                      <a:r>
                        <a:rPr lang="en-GB" sz="1400" dirty="0"/>
                        <a:t>As part of our 4Bs we remain </a:t>
                      </a:r>
                      <a:r>
                        <a:rPr lang="en-GB" sz="1400" u="sng" dirty="0"/>
                        <a:t>ambitious</a:t>
                      </a:r>
                      <a:r>
                        <a:rPr lang="en-GB" sz="1400" dirty="0"/>
                        <a:t> for all of our children including those on the SEND register.</a:t>
                      </a:r>
                    </a:p>
                    <a:p>
                      <a:r>
                        <a:rPr lang="en-GB" sz="1400" dirty="0"/>
                        <a:t>We have worked hard this year on our First Quality Teaching as part of our </a:t>
                      </a:r>
                      <a:r>
                        <a:rPr lang="en-GB" sz="1400" u="sng" dirty="0"/>
                        <a:t>graduated response </a:t>
                      </a:r>
                      <a:r>
                        <a:rPr lang="en-GB" sz="1400" u="none" dirty="0"/>
                        <a:t>within the Teaching and Learning Policy </a:t>
                      </a:r>
                    </a:p>
                    <a:p>
                      <a:r>
                        <a:rPr lang="en-GB" sz="1400" dirty="0"/>
                        <a:t>We have built good relationships with outside services to build up our </a:t>
                      </a:r>
                      <a:r>
                        <a:rPr lang="en-GB" sz="1400" u="sng" dirty="0"/>
                        <a:t>SEND provision </a:t>
                      </a:r>
                      <a:r>
                        <a:rPr lang="en-GB" sz="1400" dirty="0"/>
                        <a:t>for the benefit of the children in our school.</a:t>
                      </a:r>
                    </a:p>
                    <a:p>
                      <a:r>
                        <a:rPr lang="en-GB" sz="1400" dirty="0"/>
                        <a:t>Our Inclusion team have provided an effective and inclusive offer to our vulnerable learners as part of our SEMH offer.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We are developing more targeted interventions to meet literacy needs in our growing Key Stage 2  classes.</a:t>
                      </a:r>
                    </a:p>
                    <a:p>
                      <a:r>
                        <a:rPr lang="en-GB" sz="1400" dirty="0"/>
                        <a:t>We are continuing to working on tracking small steps of progress for children with EHCPs within our school assessment data.</a:t>
                      </a:r>
                    </a:p>
                    <a:p>
                      <a:r>
                        <a:rPr lang="en-GB" sz="1400" dirty="0"/>
                        <a:t>We are developing our SEND provision to effectively support a range of needs in a more holistic approach across a range of year groups which will be needs led. 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256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555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04376B6AFB9D47AEDC303516735B94" ma:contentTypeVersion="14" ma:contentTypeDescription="Create a new document." ma:contentTypeScope="" ma:versionID="b2fe00a08899cd0b83bdcdd3307b3467">
  <xsd:schema xmlns:xsd="http://www.w3.org/2001/XMLSchema" xmlns:xs="http://www.w3.org/2001/XMLSchema" xmlns:p="http://schemas.microsoft.com/office/2006/metadata/properties" xmlns:ns2="d832edb8-b057-4401-ba6f-e78eed09c630" xmlns:ns3="9d140417-d081-471e-955f-cd9c0f5518a2" targetNamespace="http://schemas.microsoft.com/office/2006/metadata/properties" ma:root="true" ma:fieldsID="d05fbc3a8190d385dacf5fc220944d17" ns2:_="" ns3:_="">
    <xsd:import namespace="d832edb8-b057-4401-ba6f-e78eed09c630"/>
    <xsd:import namespace="9d140417-d081-471e-955f-cd9c0f5518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32edb8-b057-4401-ba6f-e78eed09c6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d1a20f7-5f2f-4f65-99a8-0eb8427978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40417-d081-471e-955f-cd9c0f5518a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a02c1a9-addd-4279-b7df-e7a095ec5cea}" ma:internalName="TaxCatchAll" ma:showField="CatchAllData" ma:web="9d140417-d081-471e-955f-cd9c0f5518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140417-d081-471e-955f-cd9c0f5518a2" xsi:nil="true"/>
    <lcf76f155ced4ddcb4097134ff3c332f xmlns="d832edb8-b057-4401-ba6f-e78eed09c63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FB5AD9-27F9-4451-9430-F40ACF262E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53D84B-499C-4280-9776-A0C6840464C5}"/>
</file>

<file path=customXml/itemProps3.xml><?xml version="1.0" encoding="utf-8"?>
<ds:datastoreItem xmlns:ds="http://schemas.openxmlformats.org/officeDocument/2006/customXml" ds:itemID="{6B78AEC5-65F3-414A-8716-845CFB556ABD}">
  <ds:schemaRefs>
    <ds:schemaRef ds:uri="fb3021a8-1ce1-4a28-931d-6193197186b7"/>
    <ds:schemaRef ds:uri="http://www.w3.org/XML/1998/namespace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083a5720-a5a1-48c5-9ab8-a30782319b30"/>
    <ds:schemaRef ds:uri="http://schemas.microsoft.com/office/2006/metadata/properties"/>
    <ds:schemaRef ds:uri="9d140417-d081-471e-955f-cd9c0f5518a2"/>
    <ds:schemaRef ds:uri="d832edb8-b057-4401-ba6f-e78eed09c63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254</Words>
  <Application>Microsoft Office PowerPoint</Application>
  <PresentationFormat>Widescreen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Boase</dc:creator>
  <cp:lastModifiedBy>Eleanor Christmas</cp:lastModifiedBy>
  <cp:revision>21</cp:revision>
  <cp:lastPrinted>2022-09-27T15:58:47Z</cp:lastPrinted>
  <dcterms:created xsi:type="dcterms:W3CDTF">2020-08-23T15:25:50Z</dcterms:created>
  <dcterms:modified xsi:type="dcterms:W3CDTF">2023-11-05T12:19:47Z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0x0101002504376B6AFB9D47AEDC303516735B94</vt:lpwstr>
  </property>
  <property fmtid="{D5CDD505-2E9C-101B-9397-08002B2CF9AE}" pid="3" name="MediaServiceImageTags">
    <vt:lpwstr/>
  </property>
  <property fmtid="{D5CDD505-2E9C-101B-9397-08002B2CF9AE}" pid="4" name="Order">
    <vt:r8>17428200</vt:r8>
  </property>
</Properties>
</file>