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283" r:id="rId6"/>
    <p:sldId id="284" r:id="rId7"/>
    <p:sldId id="270" r:id="rId8"/>
    <p:sldId id="305" r:id="rId9"/>
    <p:sldId id="299" r:id="rId10"/>
    <p:sldId id="320" r:id="rId11"/>
    <p:sldId id="342" r:id="rId12"/>
    <p:sldId id="347" r:id="rId13"/>
    <p:sldId id="344" r:id="rId14"/>
    <p:sldId id="345" r:id="rId15"/>
    <p:sldId id="258" r:id="rId16"/>
    <p:sldId id="275" r:id="rId17"/>
    <p:sldId id="346" r:id="rId18"/>
    <p:sldId id="321" r:id="rId19"/>
    <p:sldId id="277" r:id="rId20"/>
    <p:sldId id="336" r:id="rId21"/>
    <p:sldId id="337" r:id="rId22"/>
    <p:sldId id="322" r:id="rId23"/>
    <p:sldId id="279" r:id="rId24"/>
    <p:sldId id="338" r:id="rId25"/>
    <p:sldId id="327" r:id="rId26"/>
    <p:sldId id="326" r:id="rId27"/>
    <p:sldId id="325" r:id="rId28"/>
    <p:sldId id="271" r:id="rId29"/>
    <p:sldId id="330" r:id="rId30"/>
    <p:sldId id="333" r:id="rId31"/>
    <p:sldId id="348" r:id="rId32"/>
    <p:sldId id="267" r:id="rId33"/>
    <p:sldId id="331" r:id="rId34"/>
    <p:sldId id="343" r:id="rId35"/>
    <p:sldId id="296" r:id="rId36"/>
    <p:sldId id="3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62" d="100"/>
          <a:sy n="62" d="100"/>
        </p:scale>
        <p:origin x="13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Lanham" userId="9f4f97a4-d8ac-4eed-a652-686b23f4d530" providerId="ADAL" clId="{7DD039B2-C24B-46DB-8DA2-F3C9EDD2F75A}"/>
    <pc:docChg chg="modSld sldOrd">
      <pc:chgData name="Andrea Lanham" userId="9f4f97a4-d8ac-4eed-a652-686b23f4d530" providerId="ADAL" clId="{7DD039B2-C24B-46DB-8DA2-F3C9EDD2F75A}" dt="2023-06-14T17:26:51.368" v="201" actId="20577"/>
      <pc:docMkLst>
        <pc:docMk/>
      </pc:docMkLst>
      <pc:sldChg chg="modSp mod">
        <pc:chgData name="Andrea Lanham" userId="9f4f97a4-d8ac-4eed-a652-686b23f4d530" providerId="ADAL" clId="{7DD039B2-C24B-46DB-8DA2-F3C9EDD2F75A}" dt="2023-06-14T17:22:20.688" v="0" actId="14100"/>
        <pc:sldMkLst>
          <pc:docMk/>
          <pc:sldMk cId="1798497719" sldId="270"/>
        </pc:sldMkLst>
        <pc:picChg chg="mod">
          <ac:chgData name="Andrea Lanham" userId="9f4f97a4-d8ac-4eed-a652-686b23f4d530" providerId="ADAL" clId="{7DD039B2-C24B-46DB-8DA2-F3C9EDD2F75A}" dt="2023-06-14T17:22:20.688" v="0" actId="14100"/>
          <ac:picMkLst>
            <pc:docMk/>
            <pc:sldMk cId="1798497719" sldId="270"/>
            <ac:picMk id="4" creationId="{00000000-0000-0000-0000-000000000000}"/>
          </ac:picMkLst>
        </pc:picChg>
      </pc:sldChg>
      <pc:sldChg chg="ord">
        <pc:chgData name="Andrea Lanham" userId="9f4f97a4-d8ac-4eed-a652-686b23f4d530" providerId="ADAL" clId="{7DD039B2-C24B-46DB-8DA2-F3C9EDD2F75A}" dt="2023-06-14T17:23:11.093" v="4"/>
        <pc:sldMkLst>
          <pc:docMk/>
          <pc:sldMk cId="77721346" sldId="321"/>
        </pc:sldMkLst>
      </pc:sldChg>
      <pc:sldChg chg="ord">
        <pc:chgData name="Andrea Lanham" userId="9f4f97a4-d8ac-4eed-a652-686b23f4d530" providerId="ADAL" clId="{7DD039B2-C24B-46DB-8DA2-F3C9EDD2F75A}" dt="2023-06-14T17:22:57.829" v="2"/>
        <pc:sldMkLst>
          <pc:docMk/>
          <pc:sldMk cId="2474396518" sldId="344"/>
        </pc:sldMkLst>
      </pc:sldChg>
      <pc:sldChg chg="ord">
        <pc:chgData name="Andrea Lanham" userId="9f4f97a4-d8ac-4eed-a652-686b23f4d530" providerId="ADAL" clId="{7DD039B2-C24B-46DB-8DA2-F3C9EDD2F75A}" dt="2023-06-14T17:23:49.815" v="6"/>
        <pc:sldMkLst>
          <pc:docMk/>
          <pc:sldMk cId="3025844297" sldId="345"/>
        </pc:sldMkLst>
      </pc:sldChg>
      <pc:sldChg chg="modSp mod">
        <pc:chgData name="Andrea Lanham" userId="9f4f97a4-d8ac-4eed-a652-686b23f4d530" providerId="ADAL" clId="{7DD039B2-C24B-46DB-8DA2-F3C9EDD2F75A}" dt="2023-06-14T17:26:51.368" v="201" actId="20577"/>
        <pc:sldMkLst>
          <pc:docMk/>
          <pc:sldMk cId="816939001" sldId="347"/>
        </pc:sldMkLst>
        <pc:spChg chg="mod">
          <ac:chgData name="Andrea Lanham" userId="9f4f97a4-d8ac-4eed-a652-686b23f4d530" providerId="ADAL" clId="{7DD039B2-C24B-46DB-8DA2-F3C9EDD2F75A}" dt="2023-06-14T17:26:51.368" v="201" actId="20577"/>
          <ac:spMkLst>
            <pc:docMk/>
            <pc:sldMk cId="816939001" sldId="347"/>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86D54-2D1B-4292-908F-6D14258FBF43}" type="datetimeFigureOut">
              <a:rPr lang="en-GB" smtClean="0"/>
              <a:t>14/06/2023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C616D-8B31-4500-BE71-B1E3722CE229}" type="slidenum">
              <a:rPr lang="en-GB" smtClean="0"/>
              <a:t>‹#›</a:t>
            </a:fld>
            <a:endParaRPr lang="en-GB"/>
          </a:p>
        </p:txBody>
      </p:sp>
    </p:spTree>
    <p:extLst>
      <p:ext uri="{BB962C8B-B14F-4D97-AF65-F5344CB8AC3E}">
        <p14:creationId xmlns:p14="http://schemas.microsoft.com/office/powerpoint/2010/main" val="46698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Come and speak after if you have any concerns over the transition or want to discuss your child. </a:t>
            </a:r>
          </a:p>
        </p:txBody>
      </p:sp>
      <p:sp>
        <p:nvSpPr>
          <p:cNvPr id="4" name="Slide Number Placeholder 3"/>
          <p:cNvSpPr>
            <a:spLocks noGrp="1"/>
          </p:cNvSpPr>
          <p:nvPr>
            <p:ph type="sldNum" sz="quarter" idx="5"/>
          </p:nvPr>
        </p:nvSpPr>
        <p:spPr/>
        <p:txBody>
          <a:bodyPr/>
          <a:lstStyle/>
          <a:p>
            <a:fld id="{ADBC616D-8B31-4500-BE71-B1E3722CE229}" type="slidenum">
              <a:rPr lang="en-GB" smtClean="0"/>
              <a:t>10</a:t>
            </a:fld>
            <a:endParaRPr lang="en-GB"/>
          </a:p>
        </p:txBody>
      </p:sp>
    </p:spTree>
    <p:extLst>
      <p:ext uri="{BB962C8B-B14F-4D97-AF65-F5344CB8AC3E}">
        <p14:creationId xmlns:p14="http://schemas.microsoft.com/office/powerpoint/2010/main" val="97253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C616D-8B31-4500-BE71-B1E3722CE229}" type="slidenum">
              <a:rPr lang="en-GB" smtClean="0"/>
              <a:t>19</a:t>
            </a:fld>
            <a:endParaRPr lang="en-GB"/>
          </a:p>
        </p:txBody>
      </p:sp>
    </p:spTree>
    <p:extLst>
      <p:ext uri="{BB962C8B-B14F-4D97-AF65-F5344CB8AC3E}">
        <p14:creationId xmlns:p14="http://schemas.microsoft.com/office/powerpoint/2010/main" val="264915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14C87D-5282-4A20-9A38-517264A260A3}"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3951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9981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18887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40155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14C87D-5282-4A20-9A38-517264A260A3}"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408751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14C87D-5282-4A20-9A38-517264A260A3}"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43103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14C87D-5282-4A20-9A38-517264A260A3}" type="datetimeFigureOut">
              <a:rPr lang="en-GB" smtClean="0"/>
              <a:t>14/06/2023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25115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14C87D-5282-4A20-9A38-517264A260A3}" type="datetimeFigureOut">
              <a:rPr lang="en-GB" smtClean="0"/>
              <a:t>14/06/2023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3206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4C87D-5282-4A20-9A38-517264A260A3}" type="datetimeFigureOut">
              <a:rPr lang="en-GB" smtClean="0"/>
              <a:t>14/06/2023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60885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2553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27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4C87D-5282-4A20-9A38-517264A260A3}" type="datetimeFigureOut">
              <a:rPr lang="en-GB" smtClean="0"/>
              <a:t>14/06/2023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21D54-E584-4729-A352-B78CFD3E1E10}" type="slidenum">
              <a:rPr lang="en-GB" smtClean="0"/>
              <a:t>‹#›</a:t>
            </a:fld>
            <a:endParaRPr lang="en-GB"/>
          </a:p>
        </p:txBody>
      </p:sp>
    </p:spTree>
    <p:extLst>
      <p:ext uri="{BB962C8B-B14F-4D97-AF65-F5344CB8AC3E}">
        <p14:creationId xmlns:p14="http://schemas.microsoft.com/office/powerpoint/2010/main" val="3166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image" Target="../media/image1.jpe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9A6FEA42-CC99-4991-E893-7F3EEDB64E83}"/>
              </a:ext>
            </a:extLst>
          </p:cNvPr>
          <p:cNvSpPr txBox="1"/>
          <p:nvPr/>
        </p:nvSpPr>
        <p:spPr>
          <a:xfrm>
            <a:off x="1243173" y="2355801"/>
            <a:ext cx="6657654" cy="3170099"/>
          </a:xfrm>
          <a:prstGeom prst="rect">
            <a:avLst/>
          </a:prstGeom>
          <a:noFill/>
        </p:spPr>
        <p:txBody>
          <a:bodyPr wrap="square" rtlCol="0">
            <a:spAutoFit/>
          </a:bodyPr>
          <a:lstStyle/>
          <a:p>
            <a:pPr algn="ctr"/>
            <a:r>
              <a:rPr lang="en-US" sz="4000" dirty="0">
                <a:solidFill>
                  <a:schemeClr val="accent6">
                    <a:lumMod val="50000"/>
                  </a:schemeClr>
                </a:solidFill>
                <a:latin typeface="Sassoon Infant Std" panose="020B0503020103030203" pitchFamily="34" charset="0"/>
                <a:cs typeface="Calibri" panose="020F0502020204030204" pitchFamily="34" charset="0"/>
              </a:rPr>
              <a:t>Reception at </a:t>
            </a:r>
            <a:r>
              <a:rPr lang="en-US" sz="4000" dirty="0" err="1">
                <a:solidFill>
                  <a:schemeClr val="accent6">
                    <a:lumMod val="50000"/>
                  </a:schemeClr>
                </a:solidFill>
                <a:latin typeface="Sassoon Infant Std" panose="020B0503020103030203" pitchFamily="34" charset="0"/>
                <a:cs typeface="Calibri" panose="020F0502020204030204" pitchFamily="34" charset="0"/>
              </a:rPr>
              <a:t>Badbury</a:t>
            </a:r>
            <a:r>
              <a:rPr lang="en-US" sz="4000" dirty="0">
                <a:solidFill>
                  <a:schemeClr val="accent6">
                    <a:lumMod val="50000"/>
                  </a:schemeClr>
                </a:solidFill>
                <a:latin typeface="Sassoon Infant Std" panose="020B0503020103030203" pitchFamily="34" charset="0"/>
                <a:cs typeface="Calibri" panose="020F0502020204030204" pitchFamily="34" charset="0"/>
              </a:rPr>
              <a:t> Park Primary School</a:t>
            </a:r>
          </a:p>
          <a:p>
            <a:pPr algn="ctr"/>
            <a:endParaRPr lang="en-US" sz="4000" dirty="0">
              <a:solidFill>
                <a:schemeClr val="accent6">
                  <a:lumMod val="50000"/>
                </a:schemeClr>
              </a:solidFill>
              <a:latin typeface="Sassoon Infant Std" panose="020B0503020103030203" pitchFamily="34" charset="0"/>
              <a:cs typeface="Calibri" panose="020F0502020204030204" pitchFamily="34" charset="0"/>
            </a:endParaRPr>
          </a:p>
          <a:p>
            <a:pPr algn="ctr"/>
            <a:r>
              <a:rPr lang="en-US" sz="4000" dirty="0">
                <a:solidFill>
                  <a:schemeClr val="accent6">
                    <a:lumMod val="50000"/>
                  </a:schemeClr>
                </a:solidFill>
                <a:latin typeface="Sassoon Infant Std" panose="020B0503020103030203" pitchFamily="34" charset="0"/>
                <a:cs typeface="Calibri" panose="020F0502020204030204" pitchFamily="34" charset="0"/>
              </a:rPr>
              <a:t>Ash Tree Class and Oak Tree Class</a:t>
            </a:r>
          </a:p>
        </p:txBody>
      </p:sp>
      <p:pic>
        <p:nvPicPr>
          <p:cNvPr id="10" name="Picture 9">
            <a:extLst>
              <a:ext uri="{FF2B5EF4-FFF2-40B4-BE49-F238E27FC236}">
                <a16:creationId xmlns:a16="http://schemas.microsoft.com/office/drawing/2014/main" id="{BCA8F268-1227-3707-0BB5-7D22281F5207}"/>
              </a:ext>
            </a:extLst>
          </p:cNvPr>
          <p:cNvPicPr>
            <a:picLocks noChangeAspect="1"/>
          </p:cNvPicPr>
          <p:nvPr/>
        </p:nvPicPr>
        <p:blipFill>
          <a:blip r:embed="rId3"/>
          <a:stretch>
            <a:fillRect/>
          </a:stretch>
        </p:blipFill>
        <p:spPr>
          <a:xfrm>
            <a:off x="304800" y="771525"/>
            <a:ext cx="8534400" cy="828675"/>
          </a:xfrm>
          <a:prstGeom prst="rect">
            <a:avLst/>
          </a:prstGeom>
          <a:ln>
            <a:noFill/>
          </a:ln>
          <a:effectLst>
            <a:softEdge rad="112500"/>
          </a:effectLst>
        </p:spPr>
      </p:pic>
    </p:spTree>
    <p:extLst>
      <p:ext uri="{BB962C8B-B14F-4D97-AF65-F5344CB8AC3E}">
        <p14:creationId xmlns:p14="http://schemas.microsoft.com/office/powerpoint/2010/main" val="144081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559835" y="322085"/>
            <a:ext cx="8458200" cy="523220"/>
          </a:xfrm>
          <a:prstGeom prst="rect">
            <a:avLst/>
          </a:prstGeom>
          <a:noFill/>
        </p:spPr>
        <p:txBody>
          <a:bodyPr wrap="square" rtlCol="0">
            <a:spAutoFit/>
          </a:bodyPr>
          <a:lstStyle/>
          <a:p>
            <a:r>
              <a:rPr lang="en-US" sz="2800" b="1" u="sng" dirty="0">
                <a:latin typeface="Sassoon Infant Std" panose="020B0503020103030203" pitchFamily="34" charset="0"/>
                <a:cs typeface="Calibri" panose="020F0502020204030204" pitchFamily="34" charset="0"/>
              </a:rPr>
              <a:t>Starting School – Days &amp; Times</a:t>
            </a:r>
          </a:p>
        </p:txBody>
      </p:sp>
      <p:graphicFrame>
        <p:nvGraphicFramePr>
          <p:cNvPr id="13" name="Table 13">
            <a:extLst>
              <a:ext uri="{FF2B5EF4-FFF2-40B4-BE49-F238E27FC236}">
                <a16:creationId xmlns:a16="http://schemas.microsoft.com/office/drawing/2014/main" id="{4661C5B7-27D9-0657-1A89-82AF95FD4B4E}"/>
              </a:ext>
            </a:extLst>
          </p:cNvPr>
          <p:cNvGraphicFramePr>
            <a:graphicFrameLocks noGrp="1"/>
          </p:cNvGraphicFramePr>
          <p:nvPr>
            <p:extLst>
              <p:ext uri="{D42A27DB-BD31-4B8C-83A1-F6EECF244321}">
                <p14:modId xmlns:p14="http://schemas.microsoft.com/office/powerpoint/2010/main" val="1936378268"/>
              </p:ext>
            </p:extLst>
          </p:nvPr>
        </p:nvGraphicFramePr>
        <p:xfrm>
          <a:off x="318499" y="1122363"/>
          <a:ext cx="8558373" cy="5248872"/>
        </p:xfrm>
        <a:graphic>
          <a:graphicData uri="http://schemas.openxmlformats.org/drawingml/2006/table">
            <a:tbl>
              <a:tblPr firstRow="1" bandRow="1">
                <a:tableStyleId>{5C22544A-7EE6-4342-B048-85BDC9FD1C3A}</a:tableStyleId>
              </a:tblPr>
              <a:tblGrid>
                <a:gridCol w="4551452">
                  <a:extLst>
                    <a:ext uri="{9D8B030D-6E8A-4147-A177-3AD203B41FA5}">
                      <a16:colId xmlns:a16="http://schemas.microsoft.com/office/drawing/2014/main" val="1033505740"/>
                    </a:ext>
                  </a:extLst>
                </a:gridCol>
                <a:gridCol w="4006921">
                  <a:extLst>
                    <a:ext uri="{9D8B030D-6E8A-4147-A177-3AD203B41FA5}">
                      <a16:colId xmlns:a16="http://schemas.microsoft.com/office/drawing/2014/main" val="2839291443"/>
                    </a:ext>
                  </a:extLst>
                </a:gridCol>
              </a:tblGrid>
              <a:tr h="429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Sassoon Infant Std" panose="020B0503020103030203" pitchFamily="34" charset="0"/>
                          <a:cs typeface="Calibri" panose="020F0502020204030204" pitchFamily="34" charset="0"/>
                        </a:rPr>
                        <a:t>Week 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6319463"/>
                  </a:ext>
                </a:extLst>
              </a:tr>
              <a:tr h="2297612">
                <a:tc>
                  <a:txBody>
                    <a:bodyPr/>
                    <a:lstStyle/>
                    <a:p>
                      <a:r>
                        <a:rPr lang="en-US" sz="1600" dirty="0">
                          <a:latin typeface="Sassoon Infant Std" panose="020B0503020103030203" pitchFamily="34" charset="0"/>
                          <a:cs typeface="Calibri" panose="020F0502020204030204" pitchFamily="34" charset="0"/>
                        </a:rPr>
                        <a:t>Monday 4</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 </a:t>
                      </a:r>
                    </a:p>
                    <a:p>
                      <a:r>
                        <a:rPr lang="en-US" sz="1600" dirty="0">
                          <a:latin typeface="Sassoon Infant Std" panose="020B0503020103030203" pitchFamily="34" charset="0"/>
                          <a:cs typeface="Calibri" panose="020F0502020204030204" pitchFamily="34" charset="0"/>
                        </a:rPr>
                        <a:t>Tuesday 5</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&amp; Wednesday 6</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 </a:t>
                      </a:r>
                    </a:p>
                    <a:p>
                      <a:r>
                        <a:rPr lang="en-US" sz="1600" dirty="0">
                          <a:latin typeface="Sassoon Infant Std" panose="020B0503020103030203" pitchFamily="34" charset="0"/>
                          <a:cs typeface="Calibri" panose="020F0502020204030204" pitchFamily="34" charset="0"/>
                        </a:rPr>
                        <a:t>Thursday 7</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&amp; Friday 8</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 </a:t>
                      </a:r>
                      <a:endParaRPr lang="en-GB" sz="1600" dirty="0">
                        <a:solidFill>
                          <a:sysClr val="windowText" lastClr="000000"/>
                        </a:solidFill>
                        <a:latin typeface="Sassoon Infant Std" panose="020B0503020103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latin typeface="Sassoon Infant Std" panose="020B0503020103030203" pitchFamily="34" charset="0"/>
                        </a:rPr>
                        <a:t>Teacher Training Day</a:t>
                      </a:r>
                    </a:p>
                    <a:p>
                      <a:r>
                        <a:rPr lang="en-GB" sz="1600" dirty="0">
                          <a:solidFill>
                            <a:sysClr val="windowText" lastClr="000000"/>
                          </a:solidFill>
                          <a:latin typeface="Sassoon Infant Std" panose="020B0503020103030203" pitchFamily="34" charset="0"/>
                        </a:rPr>
                        <a:t>Home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Children who are new to </a:t>
                      </a:r>
                      <a:r>
                        <a:rPr lang="en-US" sz="1600" dirty="0" err="1">
                          <a:latin typeface="Sassoon Infant Std" panose="020B0503020103030203" pitchFamily="34" charset="0"/>
                          <a:cs typeface="Calibri" panose="020F0502020204030204" pitchFamily="34" charset="0"/>
                        </a:rPr>
                        <a:t>Badbury</a:t>
                      </a:r>
                      <a:r>
                        <a:rPr lang="en-US" sz="1600" dirty="0">
                          <a:latin typeface="Sassoon Infant Std" panose="020B0503020103030203" pitchFamily="34" charset="0"/>
                          <a:cs typeface="Calibri" panose="020F0502020204030204" pitchFamily="34" charset="0"/>
                        </a:rPr>
                        <a:t> will attend 9am – 11am.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Children currently attending </a:t>
                      </a:r>
                      <a:r>
                        <a:rPr lang="en-US" sz="1600" dirty="0" err="1">
                          <a:latin typeface="Sassoon Infant Std" panose="020B0503020103030203" pitchFamily="34" charset="0"/>
                          <a:cs typeface="Calibri" panose="020F0502020204030204" pitchFamily="34" charset="0"/>
                        </a:rPr>
                        <a:t>Badbury</a:t>
                      </a:r>
                      <a:r>
                        <a:rPr lang="en-US" sz="1600" dirty="0">
                          <a:latin typeface="Sassoon Infant Std" panose="020B0503020103030203" pitchFamily="34" charset="0"/>
                          <a:cs typeface="Calibri" panose="020F0502020204030204" pitchFamily="34" charset="0"/>
                        </a:rPr>
                        <a:t> will attend full time.</a:t>
                      </a:r>
                    </a:p>
                    <a:p>
                      <a:endParaRPr lang="en-GB" sz="1600" dirty="0">
                        <a:solidFill>
                          <a:sysClr val="windowText" lastClr="000000"/>
                        </a:solidFill>
                        <a:latin typeface="Sassoon Infant Std" panose="020B0503020103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865648"/>
                  </a:ext>
                </a:extLst>
              </a:tr>
              <a:tr h="723905">
                <a:tc>
                  <a:txBody>
                    <a:bodyPr/>
                    <a:lstStyle/>
                    <a:p>
                      <a:r>
                        <a:rPr lang="en-GB" sz="2000" b="1" dirty="0">
                          <a:solidFill>
                            <a:sysClr val="windowText" lastClr="000000"/>
                          </a:solidFill>
                          <a:latin typeface="Sassoon Infant Std" panose="020B0503020103030203" pitchFamily="34" charset="0"/>
                        </a:rPr>
                        <a:t>Week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ysClr val="windowText" lastClr="000000"/>
                          </a:solidFill>
                          <a:latin typeface="Sassoon Infant Std" panose="020B0503020103030203" pitchFamily="34" charset="0"/>
                        </a:rPr>
                        <a:t>Children who attend </a:t>
                      </a:r>
                      <a:r>
                        <a:rPr lang="en-GB" sz="1600" dirty="0" err="1">
                          <a:solidFill>
                            <a:sysClr val="windowText" lastClr="000000"/>
                          </a:solidFill>
                          <a:latin typeface="Sassoon Infant Std" panose="020B0503020103030203" pitchFamily="34" charset="0"/>
                        </a:rPr>
                        <a:t>Badbury</a:t>
                      </a:r>
                      <a:r>
                        <a:rPr lang="en-GB" sz="1600" dirty="0">
                          <a:solidFill>
                            <a:sysClr val="windowText" lastClr="000000"/>
                          </a:solidFill>
                          <a:latin typeface="Sassoon Infant Std" panose="020B0503020103030203" pitchFamily="34" charset="0"/>
                        </a:rPr>
                        <a:t> Nursery will be full 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0847434"/>
                  </a:ext>
                </a:extLst>
              </a:tr>
              <a:tr h="1668129">
                <a:tc>
                  <a:txBody>
                    <a:bodyPr/>
                    <a:lstStyle/>
                    <a:p>
                      <a:r>
                        <a:rPr lang="en-US" sz="1600" dirty="0">
                          <a:latin typeface="Sassoon Infant Std" panose="020B0503020103030203" pitchFamily="34" charset="0"/>
                          <a:cs typeface="Calibri" panose="020F0502020204030204" pitchFamily="34" charset="0"/>
                        </a:rPr>
                        <a:t>Monday 11</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a:t>
                      </a:r>
                      <a:endParaRPr lang="en-US" sz="1600" baseline="300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Tuesday 12</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a:t>
                      </a:r>
                      <a:endParaRPr lang="en-US" sz="1600" baseline="300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Wednesday 13</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2023</a:t>
                      </a:r>
                    </a:p>
                    <a:p>
                      <a:endParaRPr lang="en-US" sz="1600" dirty="0">
                        <a:latin typeface="Sassoon Infant Std" panose="020B0503020103030203"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Thursday 14</a:t>
                      </a:r>
                      <a:r>
                        <a:rPr lang="en-US" sz="1600" baseline="30000" dirty="0">
                          <a:latin typeface="Sassoon Infant Std" panose="020B0503020103030203" pitchFamily="34" charset="0"/>
                          <a:cs typeface="Calibri" panose="020F0502020204030204" pitchFamily="34" charset="0"/>
                        </a:rPr>
                        <a:t>th</a:t>
                      </a:r>
                      <a:r>
                        <a:rPr lang="en-US" sz="1600" dirty="0">
                          <a:latin typeface="Sassoon Infant Std" panose="020B0503020103030203" pitchFamily="34" charset="0"/>
                          <a:cs typeface="Calibri" panose="020F0502020204030204" pitchFamily="34" charset="0"/>
                        </a:rPr>
                        <a:t> September </a:t>
                      </a:r>
                    </a:p>
                    <a:p>
                      <a:endParaRPr lang="en-GB" sz="1600" dirty="0">
                        <a:solidFill>
                          <a:sysClr val="windowText" lastClr="000000"/>
                        </a:solidFill>
                        <a:latin typeface="Sassoon Infant Std" panose="020B0503020103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9am-12.30pm (includes lunch)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9am-12.30pm (includes lunch)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9am-12.30pm (includes lunch)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Sassoon Infant Std" panose="020B0503020103030203"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assoon Infant Std" panose="020B0503020103030203" pitchFamily="34" charset="0"/>
                          <a:cs typeface="Calibri" panose="020F0502020204030204" pitchFamily="34" charset="0"/>
                        </a:rPr>
                        <a:t>All children full time (unless on a bespoke transition)</a:t>
                      </a:r>
                    </a:p>
                    <a:p>
                      <a:endParaRPr lang="en-GB" sz="1600" dirty="0">
                        <a:solidFill>
                          <a:sysClr val="windowText" lastClr="000000"/>
                        </a:solidFill>
                        <a:latin typeface="Sassoon Infant Std" panose="020B0503020103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491581"/>
                  </a:ext>
                </a:extLst>
              </a:tr>
            </a:tbl>
          </a:graphicData>
        </a:graphic>
      </p:graphicFrame>
    </p:spTree>
    <p:extLst>
      <p:ext uri="{BB962C8B-B14F-4D97-AF65-F5344CB8AC3E}">
        <p14:creationId xmlns:p14="http://schemas.microsoft.com/office/powerpoint/2010/main" val="2474396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465012" y="409325"/>
            <a:ext cx="7535988" cy="5816977"/>
          </a:xfrm>
          <a:prstGeom prst="rect">
            <a:avLst/>
          </a:prstGeom>
          <a:noFill/>
        </p:spPr>
        <p:txBody>
          <a:bodyPr wrap="square" rtlCol="0">
            <a:spAutoFit/>
          </a:bodyPr>
          <a:lstStyle/>
          <a:p>
            <a:r>
              <a:rPr lang="en-US" sz="2800" b="1" u="sng" dirty="0">
                <a:latin typeface="Sassoon Infant Std" panose="020B0503020103030203" pitchFamily="34" charset="0"/>
                <a:cs typeface="Calibri" panose="020F0502020204030204" pitchFamily="34" charset="0"/>
              </a:rPr>
              <a:t>Stay and Play Sessions</a:t>
            </a:r>
          </a:p>
          <a:p>
            <a:endParaRPr lang="en-US" sz="2800" b="1" u="sng"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A chance to meet and explore inside and outside together with parents attending the sessions. </a:t>
            </a:r>
          </a:p>
          <a:p>
            <a:endParaRPr lang="en-US" sz="2400" b="1" u="sng" dirty="0">
              <a:latin typeface="Sassoon Infant Std" panose="020B0503020103030203" pitchFamily="34" charset="0"/>
              <a:cs typeface="Calibri" panose="020F0502020204030204" pitchFamily="34" charset="0"/>
            </a:endParaRPr>
          </a:p>
          <a:p>
            <a:r>
              <a:rPr lang="en-GB" sz="2400" dirty="0">
                <a:solidFill>
                  <a:srgbClr val="000000"/>
                </a:solidFill>
                <a:latin typeface="Sassoon Infant Std" panose="020B0503020103030203" pitchFamily="34" charset="0"/>
                <a:cs typeface="Calibri" panose="020F0502020204030204" pitchFamily="34" charset="0"/>
              </a:rPr>
              <a:t>Class teachers, Mrs Dance (Headteacher) and Mrs Christmas (SENDCo) will be available during these times if you want to discuss specific needs. </a:t>
            </a:r>
          </a:p>
          <a:p>
            <a:endParaRPr lang="en-US" sz="2400" b="1" u="sng" dirty="0">
              <a:latin typeface="Sassoon Infant Std" panose="020B0503020103030203" pitchFamily="34" charset="0"/>
              <a:cs typeface="Calibri" panose="020F0502020204030204" pitchFamily="34" charset="0"/>
            </a:endParaRPr>
          </a:p>
          <a:p>
            <a:pPr algn="l"/>
            <a:r>
              <a:rPr lang="en-GB" sz="2400" b="0" i="0" dirty="0">
                <a:solidFill>
                  <a:srgbClr val="000000"/>
                </a:solidFill>
                <a:effectLst/>
                <a:latin typeface="Sassoon Infant Std" panose="020B0503020103030203" pitchFamily="34" charset="0"/>
                <a:cs typeface="Calibri" panose="020F0502020204030204" pitchFamily="34" charset="0"/>
              </a:rPr>
              <a:t>The dates for this are:</a:t>
            </a:r>
          </a:p>
          <a:p>
            <a:pPr algn="l"/>
            <a:r>
              <a:rPr lang="en-GB" sz="2400" b="0" i="0" dirty="0">
                <a:solidFill>
                  <a:srgbClr val="000000"/>
                </a:solidFill>
                <a:effectLst/>
                <a:latin typeface="Sassoon Infant Std" panose="020B0503020103030203" pitchFamily="34" charset="0"/>
                <a:cs typeface="Calibri" panose="020F0502020204030204" pitchFamily="34" charset="0"/>
              </a:rPr>
              <a:t>	Friday 9th June at 3.30pm</a:t>
            </a:r>
          </a:p>
          <a:p>
            <a:pPr algn="l"/>
            <a:r>
              <a:rPr lang="en-GB" sz="2400" b="0" i="0" dirty="0">
                <a:solidFill>
                  <a:srgbClr val="000000"/>
                </a:solidFill>
                <a:effectLst/>
                <a:latin typeface="Sassoon Infant Std" panose="020B0503020103030203" pitchFamily="34" charset="0"/>
                <a:cs typeface="Calibri" panose="020F0502020204030204" pitchFamily="34" charset="0"/>
              </a:rPr>
              <a:t>	Friday 16th June at 3.30pm</a:t>
            </a:r>
          </a:p>
          <a:p>
            <a:pPr algn="l"/>
            <a:r>
              <a:rPr lang="en-GB" sz="2400" b="0" i="0" dirty="0">
                <a:solidFill>
                  <a:srgbClr val="000000"/>
                </a:solidFill>
                <a:effectLst/>
                <a:latin typeface="Sassoon Infant Std" panose="020B0503020103030203" pitchFamily="34" charset="0"/>
                <a:cs typeface="Calibri" panose="020F0502020204030204" pitchFamily="34" charset="0"/>
              </a:rPr>
              <a:t>	Tuesday 27th June at 3.30pm</a:t>
            </a:r>
          </a:p>
          <a:p>
            <a:pPr algn="l"/>
            <a:r>
              <a:rPr lang="en-GB" sz="2400" b="0" i="0" dirty="0">
                <a:solidFill>
                  <a:srgbClr val="000000"/>
                </a:solidFill>
                <a:effectLst/>
                <a:latin typeface="Sassoon Infant Std" panose="020B0503020103030203" pitchFamily="34" charset="0"/>
                <a:cs typeface="Calibri" panose="020F0502020204030204" pitchFamily="34" charset="0"/>
              </a:rPr>
              <a:t>	</a:t>
            </a:r>
            <a:r>
              <a:rPr lang="en-GB" sz="2400" dirty="0">
                <a:solidFill>
                  <a:srgbClr val="000000"/>
                </a:solidFill>
                <a:latin typeface="Sassoon Infant Std" panose="020B0503020103030203" pitchFamily="34" charset="0"/>
                <a:cs typeface="Calibri" panose="020F0502020204030204" pitchFamily="34" charset="0"/>
              </a:rPr>
              <a:t>Tuesday</a:t>
            </a:r>
            <a:r>
              <a:rPr lang="en-GB" sz="2400" b="0" i="0" dirty="0">
                <a:solidFill>
                  <a:srgbClr val="000000"/>
                </a:solidFill>
                <a:effectLst/>
                <a:latin typeface="Sassoon Infant Std" panose="020B0503020103030203" pitchFamily="34" charset="0"/>
                <a:cs typeface="Calibri" panose="020F0502020204030204" pitchFamily="34" charset="0"/>
              </a:rPr>
              <a:t> 11th July at 3.30pm</a:t>
            </a:r>
            <a:endParaRPr lang="en-GB" sz="2800" dirty="0">
              <a:solidFill>
                <a:srgbClr val="000000"/>
              </a:solidFill>
              <a:latin typeface="Sassoon Infant Std" panose="020B0503020103030203" pitchFamily="34" charset="0"/>
            </a:endParaRPr>
          </a:p>
          <a:p>
            <a:pPr algn="l"/>
            <a:endParaRPr lang="en-GB" sz="2800" b="0" i="0" dirty="0">
              <a:solidFill>
                <a:srgbClr val="000000"/>
              </a:solidFill>
              <a:effectLst/>
              <a:latin typeface="Times New Roman" panose="02020603050405020304" pitchFamily="18" charset="0"/>
            </a:endParaRP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302584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6" name="TextBox 5"/>
          <p:cNvSpPr txBox="1"/>
          <p:nvPr/>
        </p:nvSpPr>
        <p:spPr>
          <a:xfrm>
            <a:off x="654025" y="471414"/>
            <a:ext cx="4750750" cy="4154984"/>
          </a:xfrm>
          <a:prstGeom prst="rect">
            <a:avLst/>
          </a:prstGeom>
          <a:noFill/>
        </p:spPr>
        <p:txBody>
          <a:bodyPr wrap="square" rtlCol="0">
            <a:spAutoFit/>
          </a:bodyPr>
          <a:lstStyle/>
          <a:p>
            <a:r>
              <a:rPr lang="en-US" sz="3600" i="1" dirty="0">
                <a:latin typeface="Sassoon Infant Std" panose="020B0503020103030203" pitchFamily="34" charset="0"/>
                <a:cs typeface="Calibri" panose="020F0502020204030204" pitchFamily="34" charset="0"/>
              </a:rPr>
              <a:t>“Children learn best when a reception class is managed and </a:t>
            </a:r>
            <a:r>
              <a:rPr lang="en-US" sz="3600" i="1" dirty="0" err="1">
                <a:latin typeface="Sassoon Infant Std" panose="020B0503020103030203" pitchFamily="34" charset="0"/>
                <a:cs typeface="Calibri" panose="020F0502020204030204" pitchFamily="34" charset="0"/>
              </a:rPr>
              <a:t>organised</a:t>
            </a:r>
            <a:r>
              <a:rPr lang="en-US" sz="3600" i="1" dirty="0">
                <a:latin typeface="Sassoon Infant Std" panose="020B0503020103030203" pitchFamily="34" charset="0"/>
                <a:cs typeface="Calibri" panose="020F0502020204030204" pitchFamily="34" charset="0"/>
              </a:rPr>
              <a:t> by the adults, but led by the children”</a:t>
            </a:r>
          </a:p>
          <a:p>
            <a:r>
              <a:rPr lang="en-US" sz="2000" dirty="0">
                <a:latin typeface="Sassoon Infant Std" panose="020B0503020103030203" pitchFamily="34" charset="0"/>
                <a:cs typeface="Calibri" panose="020F0502020204030204" pitchFamily="34" charset="0"/>
              </a:rPr>
              <a:t>Anna Ephgrave </a:t>
            </a:r>
          </a:p>
          <a:p>
            <a:r>
              <a:rPr lang="en-US" sz="1600" dirty="0">
                <a:latin typeface="Sassoon Infant Std" panose="020B0503020103030203" pitchFamily="34" charset="0"/>
                <a:cs typeface="Calibri" panose="020F0502020204030204" pitchFamily="34" charset="0"/>
              </a:rPr>
              <a:t>The Reception Year in Action</a:t>
            </a:r>
          </a:p>
          <a:p>
            <a:endParaRPr lang="en-US" sz="2400" dirty="0">
              <a:solidFill>
                <a:schemeClr val="accent6">
                  <a:lumMod val="50000"/>
                </a:schemeClr>
              </a:solidFill>
              <a:latin typeface="Calibri" panose="020F0502020204030204" pitchFamily="34" charset="0"/>
              <a:cs typeface="Calibri" panose="020F0502020204030204" pitchFamily="34" charset="0"/>
            </a:endParaRPr>
          </a:p>
          <a:p>
            <a:endParaRPr lang="en-GB" sz="2400" dirty="0">
              <a:solidFill>
                <a:schemeClr val="accent6">
                  <a:lumMod val="50000"/>
                </a:schemeClr>
              </a:solidFill>
              <a:latin typeface="Calibri" panose="020F0502020204030204" pitchFamily="34" charset="0"/>
              <a:cs typeface="Calibri" panose="020F0502020204030204" pitchFamily="34" charset="0"/>
            </a:endParaRPr>
          </a:p>
        </p:txBody>
      </p:sp>
      <p:pic>
        <p:nvPicPr>
          <p:cNvPr id="9" name="Picture 8" descr="A picture containing clothing, person, outdoor, toddler&#10;&#10;Description automatically generated">
            <a:extLst>
              <a:ext uri="{FF2B5EF4-FFF2-40B4-BE49-F238E27FC236}">
                <a16:creationId xmlns:a16="http://schemas.microsoft.com/office/drawing/2014/main" id="{1C2205DF-D231-55E2-587F-4D4551F91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7284" y="3275685"/>
            <a:ext cx="2024815" cy="2699753"/>
          </a:xfrm>
          <a:prstGeom prst="rect">
            <a:avLst/>
          </a:prstGeom>
          <a:ln>
            <a:noFill/>
          </a:ln>
          <a:effectLst>
            <a:softEdge rad="112500"/>
          </a:effectLst>
        </p:spPr>
      </p:pic>
      <p:pic>
        <p:nvPicPr>
          <p:cNvPr id="12" name="Picture 11" descr="A group of people watching a fire&#10;&#10;Description automatically generated with medium confidence">
            <a:extLst>
              <a:ext uri="{FF2B5EF4-FFF2-40B4-BE49-F238E27FC236}">
                <a16:creationId xmlns:a16="http://schemas.microsoft.com/office/drawing/2014/main" id="{2605E808-41CC-0328-010C-AEAC12D3F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308" y="244548"/>
            <a:ext cx="3242930" cy="2432198"/>
          </a:xfrm>
          <a:prstGeom prst="rect">
            <a:avLst/>
          </a:prstGeom>
          <a:ln>
            <a:noFill/>
          </a:ln>
          <a:effectLst>
            <a:softEdge rad="112500"/>
          </a:effectLst>
        </p:spPr>
      </p:pic>
      <p:pic>
        <p:nvPicPr>
          <p:cNvPr id="14" name="Picture 13" descr="A group of kids standing around a fire truck&#10;&#10;Description automatically generated with medium confidence">
            <a:extLst>
              <a:ext uri="{FF2B5EF4-FFF2-40B4-BE49-F238E27FC236}">
                <a16:creationId xmlns:a16="http://schemas.microsoft.com/office/drawing/2014/main" id="{78216B40-421E-3960-C195-74C8CC3E2D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559" b="16366"/>
          <a:stretch/>
        </p:blipFill>
        <p:spPr>
          <a:xfrm>
            <a:off x="391762" y="4309094"/>
            <a:ext cx="4414154" cy="2353057"/>
          </a:xfrm>
          <a:prstGeom prst="rect">
            <a:avLst/>
          </a:prstGeom>
          <a:ln>
            <a:noFill/>
          </a:ln>
          <a:effectLst>
            <a:softEdge rad="112500"/>
          </a:effectLst>
        </p:spPr>
      </p:pic>
    </p:spTree>
    <p:extLst>
      <p:ext uri="{BB962C8B-B14F-4D97-AF65-F5344CB8AC3E}">
        <p14:creationId xmlns:p14="http://schemas.microsoft.com/office/powerpoint/2010/main" val="42394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00891"/>
            <a:ext cx="6287719" cy="5401479"/>
          </a:xfrm>
          <a:prstGeom prst="rect">
            <a:avLst/>
          </a:prstGeom>
          <a:noFill/>
        </p:spPr>
        <p:txBody>
          <a:bodyPr wrap="square" rtlCol="0">
            <a:spAutoFit/>
          </a:bodyPr>
          <a:lstStyle/>
          <a:p>
            <a:r>
              <a:rPr lang="en-US" sz="11500" b="1" dirty="0">
                <a:solidFill>
                  <a:schemeClr val="accent6">
                    <a:lumMod val="50000"/>
                  </a:schemeClr>
                </a:solidFill>
                <a:latin typeface="Sassoon Infant Std" panose="020B0503020103030203" pitchFamily="34" charset="0"/>
                <a:cs typeface="Calibri" panose="020F0502020204030204" pitchFamily="34" charset="0"/>
              </a:rPr>
              <a:t>So, what does this look like?</a:t>
            </a:r>
          </a:p>
        </p:txBody>
      </p:sp>
    </p:spTree>
    <p:extLst>
      <p:ext uri="{BB962C8B-B14F-4D97-AF65-F5344CB8AC3E}">
        <p14:creationId xmlns:p14="http://schemas.microsoft.com/office/powerpoint/2010/main" val="56825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026" name="Picture 2" descr="Image preview">
            <a:extLst>
              <a:ext uri="{FF2B5EF4-FFF2-40B4-BE49-F238E27FC236}">
                <a16:creationId xmlns:a16="http://schemas.microsoft.com/office/drawing/2014/main" id="{006AE4FF-0D5F-2D3B-FB09-6B2A8D0C89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41"/>
          <a:stretch/>
        </p:blipFill>
        <p:spPr bwMode="auto">
          <a:xfrm>
            <a:off x="305034" y="4375587"/>
            <a:ext cx="3207585" cy="2197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980B0AE-3ECC-6709-85A3-FFF0F8DA8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617" y="4320570"/>
            <a:ext cx="3183465" cy="2387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6C0EC05-F41D-D86A-A10A-3205FE681467}"/>
              </a:ext>
            </a:extLst>
          </p:cNvPr>
          <p:cNvPicPr>
            <a:picLocks noChangeAspect="1"/>
          </p:cNvPicPr>
          <p:nvPr/>
        </p:nvPicPr>
        <p:blipFill>
          <a:blip r:embed="rId5"/>
          <a:stretch>
            <a:fillRect/>
          </a:stretch>
        </p:blipFill>
        <p:spPr>
          <a:xfrm>
            <a:off x="3633711" y="301469"/>
            <a:ext cx="2663258" cy="1970294"/>
          </a:xfrm>
          <a:prstGeom prst="rect">
            <a:avLst/>
          </a:prstGeom>
          <a:ln>
            <a:noFill/>
          </a:ln>
          <a:effectLst>
            <a:softEdge rad="112500"/>
          </a:effectLst>
        </p:spPr>
      </p:pic>
      <p:pic>
        <p:nvPicPr>
          <p:cNvPr id="1030" name="Picture 6" descr="Image preview">
            <a:extLst>
              <a:ext uri="{FF2B5EF4-FFF2-40B4-BE49-F238E27FC236}">
                <a16:creationId xmlns:a16="http://schemas.microsoft.com/office/drawing/2014/main" id="{DAA29F7A-77EC-DB79-16C9-EAB9607C34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76" t="14831" b="21966"/>
          <a:stretch/>
        </p:blipFill>
        <p:spPr bwMode="auto">
          <a:xfrm>
            <a:off x="117592" y="2246192"/>
            <a:ext cx="3665677" cy="2075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A picture containing indoor, house, dollhouse, shelf&#10;&#10;Description automatically generated">
            <a:extLst>
              <a:ext uri="{FF2B5EF4-FFF2-40B4-BE49-F238E27FC236}">
                <a16:creationId xmlns:a16="http://schemas.microsoft.com/office/drawing/2014/main" id="{A9110C3A-2CA0-5CF0-2360-368F786FA2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075" b="21228"/>
          <a:stretch/>
        </p:blipFill>
        <p:spPr>
          <a:xfrm>
            <a:off x="268520" y="321103"/>
            <a:ext cx="3128744" cy="1836470"/>
          </a:xfrm>
          <a:prstGeom prst="rect">
            <a:avLst/>
          </a:prstGeom>
          <a:ln>
            <a:noFill/>
          </a:ln>
          <a:effectLst>
            <a:softEdge rad="112500"/>
          </a:effectLst>
        </p:spPr>
      </p:pic>
      <p:pic>
        <p:nvPicPr>
          <p:cNvPr id="10" name="Picture 9" descr="A picture containing furniture, indoor, table, tableware&#10;&#10;Description automatically generated">
            <a:extLst>
              <a:ext uri="{FF2B5EF4-FFF2-40B4-BE49-F238E27FC236}">
                <a16:creationId xmlns:a16="http://schemas.microsoft.com/office/drawing/2014/main" id="{12429468-59E0-2A92-5447-90C12680F1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042" y="150280"/>
            <a:ext cx="2449359" cy="3061699"/>
          </a:xfrm>
          <a:prstGeom prst="rect">
            <a:avLst/>
          </a:prstGeom>
          <a:ln>
            <a:noFill/>
          </a:ln>
          <a:effectLst>
            <a:softEdge rad="112500"/>
          </a:effectLst>
        </p:spPr>
      </p:pic>
      <p:pic>
        <p:nvPicPr>
          <p:cNvPr id="13" name="Picture 12" descr="A picture containing text, handwriting, houseplant, flowerpot&#10;&#10;Description automatically generated">
            <a:extLst>
              <a:ext uri="{FF2B5EF4-FFF2-40B4-BE49-F238E27FC236}">
                <a16:creationId xmlns:a16="http://schemas.microsoft.com/office/drawing/2014/main" id="{36A79138-179D-6334-8AFD-68034696AE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832" b="13408"/>
          <a:stretch/>
        </p:blipFill>
        <p:spPr>
          <a:xfrm>
            <a:off x="3749846" y="2271763"/>
            <a:ext cx="2716196" cy="1949151"/>
          </a:xfrm>
          <a:prstGeom prst="rect">
            <a:avLst/>
          </a:prstGeom>
          <a:ln>
            <a:noFill/>
          </a:ln>
          <a:effectLst>
            <a:softEdge rad="112500"/>
          </a:effectLst>
        </p:spPr>
      </p:pic>
      <p:sp>
        <p:nvSpPr>
          <p:cNvPr id="14" name="TextBox 13">
            <a:extLst>
              <a:ext uri="{FF2B5EF4-FFF2-40B4-BE49-F238E27FC236}">
                <a16:creationId xmlns:a16="http://schemas.microsoft.com/office/drawing/2014/main" id="{4DAC11DB-9FBB-245F-5757-071208FC2DF5}"/>
              </a:ext>
            </a:extLst>
          </p:cNvPr>
          <p:cNvSpPr txBox="1"/>
          <p:nvPr/>
        </p:nvSpPr>
        <p:spPr>
          <a:xfrm>
            <a:off x="6425413" y="3175258"/>
            <a:ext cx="2201860" cy="1200329"/>
          </a:xfrm>
          <a:prstGeom prst="rect">
            <a:avLst/>
          </a:prstGeom>
          <a:noFill/>
        </p:spPr>
        <p:txBody>
          <a:bodyPr wrap="square" rtlCol="0">
            <a:spAutoFit/>
          </a:bodyPr>
          <a:lstStyle/>
          <a:p>
            <a:pPr algn="ctr"/>
            <a:r>
              <a:rPr lang="en-GB" sz="2400" dirty="0">
                <a:latin typeface="Sassoon Infant Std" panose="020B0503020103030203" pitchFamily="34" charset="0"/>
              </a:rPr>
              <a:t>Ash Tree Class</a:t>
            </a:r>
          </a:p>
          <a:p>
            <a:pPr algn="ctr"/>
            <a:r>
              <a:rPr lang="en-GB" sz="2400" dirty="0">
                <a:latin typeface="Sassoon Infant Std" panose="020B0503020103030203" pitchFamily="34" charset="0"/>
              </a:rPr>
              <a:t>&amp;</a:t>
            </a:r>
          </a:p>
          <a:p>
            <a:pPr algn="ctr"/>
            <a:r>
              <a:rPr lang="en-GB" sz="2400" dirty="0">
                <a:latin typeface="Sassoon Infant Std" panose="020B0503020103030203" pitchFamily="34" charset="0"/>
              </a:rPr>
              <a:t>Oak Tree Class</a:t>
            </a:r>
          </a:p>
        </p:txBody>
      </p:sp>
    </p:spTree>
    <p:extLst>
      <p:ext uri="{BB962C8B-B14F-4D97-AF65-F5344CB8AC3E}">
        <p14:creationId xmlns:p14="http://schemas.microsoft.com/office/powerpoint/2010/main" val="256581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E9FB4-FF50-F733-A9F6-8ECDBA557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extBox 7">
            <a:extLst>
              <a:ext uri="{FF2B5EF4-FFF2-40B4-BE49-F238E27FC236}">
                <a16:creationId xmlns:a16="http://schemas.microsoft.com/office/drawing/2014/main" id="{779FB29F-FAAA-A531-3FE6-02098FB5B2B4}"/>
              </a:ext>
            </a:extLst>
          </p:cNvPr>
          <p:cNvSpPr txBox="1"/>
          <p:nvPr/>
        </p:nvSpPr>
        <p:spPr>
          <a:xfrm>
            <a:off x="303087" y="5305504"/>
            <a:ext cx="10577246" cy="1200329"/>
          </a:xfrm>
          <a:prstGeom prst="rect">
            <a:avLst/>
          </a:prstGeom>
          <a:noFill/>
        </p:spPr>
        <p:txBody>
          <a:bodyPr wrap="square">
            <a:spAutoFit/>
          </a:bodyPr>
          <a:lstStyle/>
          <a:p>
            <a:endParaRPr lang="en-US" sz="1800" dirty="0"/>
          </a:p>
          <a:p>
            <a:r>
              <a:rPr lang="en-US" sz="1800" dirty="0">
                <a:latin typeface="Sassoon Infant Std" panose="020B0503020103030203" pitchFamily="34" charset="0"/>
              </a:rPr>
              <a:t>Snack – rolling snack (children access independently, or whole </a:t>
            </a:r>
          </a:p>
          <a:p>
            <a:r>
              <a:rPr lang="en-US" sz="1800" dirty="0">
                <a:latin typeface="Sassoon Infant Std" panose="020B0503020103030203" pitchFamily="34" charset="0"/>
              </a:rPr>
              <a:t>class snack)</a:t>
            </a:r>
          </a:p>
          <a:p>
            <a:endParaRPr lang="en-US" sz="1800" dirty="0"/>
          </a:p>
        </p:txBody>
      </p:sp>
      <p:pic>
        <p:nvPicPr>
          <p:cNvPr id="4" name="Picture 3">
            <a:extLst>
              <a:ext uri="{FF2B5EF4-FFF2-40B4-BE49-F238E27FC236}">
                <a16:creationId xmlns:a16="http://schemas.microsoft.com/office/drawing/2014/main" id="{26E1514C-1593-36AB-3067-0A1CF9BC07ED}"/>
              </a:ext>
            </a:extLst>
          </p:cNvPr>
          <p:cNvPicPr>
            <a:picLocks noChangeAspect="1"/>
          </p:cNvPicPr>
          <p:nvPr/>
        </p:nvPicPr>
        <p:blipFill>
          <a:blip r:embed="rId3"/>
          <a:stretch>
            <a:fillRect/>
          </a:stretch>
        </p:blipFill>
        <p:spPr>
          <a:xfrm>
            <a:off x="223284" y="196845"/>
            <a:ext cx="7931888" cy="4777331"/>
          </a:xfrm>
          <a:prstGeom prst="rect">
            <a:avLst/>
          </a:prstGeom>
        </p:spPr>
      </p:pic>
    </p:spTree>
    <p:extLst>
      <p:ext uri="{BB962C8B-B14F-4D97-AF65-F5344CB8AC3E}">
        <p14:creationId xmlns:p14="http://schemas.microsoft.com/office/powerpoint/2010/main" val="7772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47" y="0"/>
            <a:ext cx="9169047" cy="6887004"/>
          </a:xfrm>
          <a:prstGeom prst="rect">
            <a:avLst/>
          </a:prstGeom>
        </p:spPr>
      </p:pic>
      <p:sp>
        <p:nvSpPr>
          <p:cNvPr id="6" name="TextBox 5"/>
          <p:cNvSpPr txBox="1"/>
          <p:nvPr/>
        </p:nvSpPr>
        <p:spPr>
          <a:xfrm>
            <a:off x="371802" y="-13741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0" name="Picture 9" descr="A picture containing indoor, table, sitting, small&#10;&#10;Description automatically generated">
            <a:extLst>
              <a:ext uri="{FF2B5EF4-FFF2-40B4-BE49-F238E27FC236}">
                <a16:creationId xmlns:a16="http://schemas.microsoft.com/office/drawing/2014/main" id="{96FFCD75-81C2-40E5-9D15-7FB62C7C5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829" y="448379"/>
            <a:ext cx="1207052" cy="905289"/>
          </a:xfrm>
          <a:prstGeom prst="rect">
            <a:avLst/>
          </a:prstGeom>
          <a:ln>
            <a:noFill/>
          </a:ln>
          <a:effectLst>
            <a:softEdge rad="112500"/>
          </a:effectLst>
        </p:spPr>
      </p:pic>
      <p:pic>
        <p:nvPicPr>
          <p:cNvPr id="12" name="Picture 11" descr="A picture containing person, boy, implement, outdoor&#10;&#10;Description automatically generated">
            <a:extLst>
              <a:ext uri="{FF2B5EF4-FFF2-40B4-BE49-F238E27FC236}">
                <a16:creationId xmlns:a16="http://schemas.microsoft.com/office/drawing/2014/main" id="{FC37C427-A609-4E28-BFCF-522B08F36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963" y="269858"/>
            <a:ext cx="2206736" cy="1520859"/>
          </a:xfrm>
          <a:prstGeom prst="rect">
            <a:avLst/>
          </a:prstGeom>
          <a:ln>
            <a:noFill/>
          </a:ln>
          <a:effectLst>
            <a:softEdge rad="112500"/>
          </a:effectLst>
        </p:spPr>
      </p:pic>
      <p:pic>
        <p:nvPicPr>
          <p:cNvPr id="14" name="Picture 13" descr="A picture containing text, whiteboard&#10;&#10;Description automatically generated">
            <a:extLst>
              <a:ext uri="{FF2B5EF4-FFF2-40B4-BE49-F238E27FC236}">
                <a16:creationId xmlns:a16="http://schemas.microsoft.com/office/drawing/2014/main" id="{6F1481FD-80F1-45F0-8D19-0B55FBDE1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9083" y="471874"/>
            <a:ext cx="2991716" cy="981906"/>
          </a:xfrm>
          <a:prstGeom prst="rect">
            <a:avLst/>
          </a:prstGeom>
          <a:ln>
            <a:noFill/>
          </a:ln>
          <a:effectLst>
            <a:softEdge rad="112500"/>
          </a:effectLst>
        </p:spPr>
      </p:pic>
      <p:sp>
        <p:nvSpPr>
          <p:cNvPr id="18" name="TextBox 17">
            <a:extLst>
              <a:ext uri="{FF2B5EF4-FFF2-40B4-BE49-F238E27FC236}">
                <a16:creationId xmlns:a16="http://schemas.microsoft.com/office/drawing/2014/main" id="{3C0A526C-0659-427D-9CFD-D1DEFDC858AE}"/>
              </a:ext>
            </a:extLst>
          </p:cNvPr>
          <p:cNvSpPr txBox="1"/>
          <p:nvPr/>
        </p:nvSpPr>
        <p:spPr>
          <a:xfrm>
            <a:off x="307344" y="1802047"/>
            <a:ext cx="5469540" cy="4785926"/>
          </a:xfrm>
          <a:prstGeom prst="rect">
            <a:avLst/>
          </a:prstGeom>
          <a:noFill/>
        </p:spPr>
        <p:txBody>
          <a:bodyPr wrap="square" rtlCol="0">
            <a:spAutoFit/>
          </a:bodyPr>
          <a:lstStyle/>
          <a:p>
            <a:r>
              <a:rPr lang="en-GB" sz="1700" dirty="0">
                <a:latin typeface="Sassoon Infant Std" panose="020B0503020103030203" pitchFamily="34" charset="0"/>
              </a:rPr>
              <a:t>We follow the Twinkl Phonics scheme underpinned by the magic of a Phonics Fairy and use the structure of Letters and Sounds to facilitate the learning. </a:t>
            </a:r>
          </a:p>
          <a:p>
            <a:endParaRPr lang="en-GB" sz="1700" dirty="0">
              <a:latin typeface="Sassoon Infant Std" panose="020B0503020103030203" pitchFamily="34" charset="0"/>
            </a:endParaRPr>
          </a:p>
          <a:p>
            <a:r>
              <a:rPr lang="en-GB" sz="1700" dirty="0">
                <a:latin typeface="Sassoon Infant Std" panose="020B0503020103030203" pitchFamily="34" charset="0"/>
              </a:rPr>
              <a:t>We will recap phase 1 during the first few weeks of term and assess the children’s knowledge. We will teach phase 2, 3 and 4 in Reception. Each day a new sound will be taught and then we will move onto applying them in our reading and writing. Each sound has a ‘caption action’ and a ‘sparkle mark’. The children will hear a story and watch a video to help them remember the sound. </a:t>
            </a:r>
          </a:p>
          <a:p>
            <a:endParaRPr lang="en-GB" sz="1700" dirty="0">
              <a:latin typeface="Sassoon Infant Std" panose="020B0503020103030203" pitchFamily="34" charset="0"/>
            </a:endParaRPr>
          </a:p>
          <a:p>
            <a:r>
              <a:rPr lang="en-GB" sz="1700" b="1" dirty="0">
                <a:latin typeface="Sassoon Infant Std" panose="020B0503020103030203" pitchFamily="34" charset="0"/>
              </a:rPr>
              <a:t>We will send the sounds home weekly to practise at home and so the children can teach you! Very quickly the children will learn to blend sounds together to read and write words. They will also meet Tricky Troll and </a:t>
            </a:r>
            <a:r>
              <a:rPr lang="en-GB" sz="1700" b="1" dirty="0" err="1">
                <a:latin typeface="Sassoon Infant Std" panose="020B0503020103030203" pitchFamily="34" charset="0"/>
              </a:rPr>
              <a:t>Beegu</a:t>
            </a:r>
            <a:r>
              <a:rPr lang="en-GB" sz="1700" b="1" dirty="0">
                <a:latin typeface="Sassoon Infant Std" panose="020B0503020103030203" pitchFamily="34" charset="0"/>
              </a:rPr>
              <a:t> words!</a:t>
            </a:r>
          </a:p>
          <a:p>
            <a:endParaRPr lang="en-GB" sz="1600" dirty="0"/>
          </a:p>
        </p:txBody>
      </p:sp>
      <p:pic>
        <p:nvPicPr>
          <p:cNvPr id="7" name="Picture 6" descr="A child writing on a piece of paper&#10;&#10;Description automatically generated">
            <a:extLst>
              <a:ext uri="{FF2B5EF4-FFF2-40B4-BE49-F238E27FC236}">
                <a16:creationId xmlns:a16="http://schemas.microsoft.com/office/drawing/2014/main" id="{7C1A7A3D-525A-6795-141C-038E73279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68987" y="2245787"/>
            <a:ext cx="3090825" cy="2318119"/>
          </a:xfrm>
          <a:prstGeom prst="rect">
            <a:avLst/>
          </a:prstGeom>
          <a:ln>
            <a:noFill/>
          </a:ln>
          <a:effectLst>
            <a:softEdge rad="112500"/>
          </a:effectLst>
        </p:spPr>
      </p:pic>
    </p:spTree>
    <p:extLst>
      <p:ext uri="{BB962C8B-B14F-4D97-AF65-F5344CB8AC3E}">
        <p14:creationId xmlns:p14="http://schemas.microsoft.com/office/powerpoint/2010/main" val="2237419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9D9F7-71AF-9918-C627-58138D3EF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120"/>
            <a:ext cx="9234439" cy="6936120"/>
          </a:xfrm>
          <a:prstGeom prst="rect">
            <a:avLst/>
          </a:prstGeom>
        </p:spPr>
      </p:pic>
      <p:sp>
        <p:nvSpPr>
          <p:cNvPr id="2" name="Title 1">
            <a:extLst>
              <a:ext uri="{FF2B5EF4-FFF2-40B4-BE49-F238E27FC236}">
                <a16:creationId xmlns:a16="http://schemas.microsoft.com/office/drawing/2014/main" id="{BBD8B4D7-7BB3-E63E-93AE-74A69572329A}"/>
              </a:ext>
            </a:extLst>
          </p:cNvPr>
          <p:cNvSpPr>
            <a:spLocks noGrp="1"/>
          </p:cNvSpPr>
          <p:nvPr>
            <p:ph type="title"/>
          </p:nvPr>
        </p:nvSpPr>
        <p:spPr>
          <a:xfrm>
            <a:off x="412892" y="354853"/>
            <a:ext cx="7886700" cy="620751"/>
          </a:xfrm>
        </p:spPr>
        <p:txBody>
          <a:bodyPr>
            <a:normAutofit fontScale="90000"/>
          </a:bodyPr>
          <a:lstStyle/>
          <a:p>
            <a:r>
              <a:rPr lang="en-GB" sz="3000" b="1" u="sng" dirty="0">
                <a:latin typeface="Sassoon Infant Std" panose="020B0503020103030203" pitchFamily="34" charset="0"/>
              </a:rPr>
              <a:t>Reading</a:t>
            </a:r>
            <a:r>
              <a:rPr lang="en-GB" dirty="0">
                <a:latin typeface="Sassoon Infant Std" panose="020B0503020103030203" pitchFamily="34" charset="0"/>
              </a:rPr>
              <a:t> </a:t>
            </a:r>
          </a:p>
        </p:txBody>
      </p:sp>
      <p:sp>
        <p:nvSpPr>
          <p:cNvPr id="3" name="Content Placeholder 2">
            <a:extLst>
              <a:ext uri="{FF2B5EF4-FFF2-40B4-BE49-F238E27FC236}">
                <a16:creationId xmlns:a16="http://schemas.microsoft.com/office/drawing/2014/main" id="{E0798086-457C-5173-42A9-5E9065C8EE95}"/>
              </a:ext>
            </a:extLst>
          </p:cNvPr>
          <p:cNvSpPr>
            <a:spLocks noGrp="1"/>
          </p:cNvSpPr>
          <p:nvPr>
            <p:ph idx="1"/>
          </p:nvPr>
        </p:nvSpPr>
        <p:spPr>
          <a:xfrm>
            <a:off x="412892" y="1111529"/>
            <a:ext cx="7886700" cy="4351338"/>
          </a:xfrm>
        </p:spPr>
        <p:txBody>
          <a:bodyPr>
            <a:normAutofit/>
          </a:bodyPr>
          <a:lstStyle/>
          <a:p>
            <a:pPr marL="0" indent="0">
              <a:buNone/>
            </a:pPr>
            <a:r>
              <a:rPr lang="en-GB" sz="2000" dirty="0">
                <a:latin typeface="Sassoon Infant Std" panose="020B0503020103030203" pitchFamily="34" charset="0"/>
              </a:rPr>
              <a:t>- Your child will be read with at least once a week and their reading book will be changed on the day they read in school.</a:t>
            </a:r>
          </a:p>
          <a:p>
            <a:pPr marL="0" indent="0">
              <a:buNone/>
            </a:pPr>
            <a:r>
              <a:rPr lang="en-GB" sz="2000" dirty="0">
                <a:latin typeface="Sassoon Infant Std" panose="020B0503020103030203" pitchFamily="34" charset="0"/>
              </a:rPr>
              <a:t>- They will have a book and reading record sent home for you to read with them at home.</a:t>
            </a:r>
          </a:p>
          <a:p>
            <a:pPr marL="0" indent="0">
              <a:buNone/>
            </a:pPr>
            <a:r>
              <a:rPr lang="en-GB" sz="2000" dirty="0">
                <a:latin typeface="Sassoon Infant Std" panose="020B0503020103030203" pitchFamily="34" charset="0"/>
              </a:rPr>
              <a:t>- Some books may not have words in - this is an important part of their reading journey. Wordless books help develop language, storytelling and comprehension. Look at the story, ask them questions, talk about the setting and the characters, think of a sentence for each page. </a:t>
            </a:r>
          </a:p>
          <a:p>
            <a:pPr marL="0" indent="0">
              <a:buNone/>
            </a:pPr>
            <a:endParaRPr lang="en-GB" dirty="0"/>
          </a:p>
          <a:p>
            <a:endParaRPr lang="en-GB" dirty="0"/>
          </a:p>
        </p:txBody>
      </p:sp>
      <p:pic>
        <p:nvPicPr>
          <p:cNvPr id="7" name="Picture 6">
            <a:extLst>
              <a:ext uri="{FF2B5EF4-FFF2-40B4-BE49-F238E27FC236}">
                <a16:creationId xmlns:a16="http://schemas.microsoft.com/office/drawing/2014/main" id="{04DAC87C-463B-EE6D-5D45-E4320D30B933}"/>
              </a:ext>
            </a:extLst>
          </p:cNvPr>
          <p:cNvPicPr>
            <a:picLocks noChangeAspect="1"/>
          </p:cNvPicPr>
          <p:nvPr/>
        </p:nvPicPr>
        <p:blipFill>
          <a:blip r:embed="rId3"/>
          <a:stretch>
            <a:fillRect/>
          </a:stretch>
        </p:blipFill>
        <p:spPr>
          <a:xfrm>
            <a:off x="739023" y="4085174"/>
            <a:ext cx="4785831" cy="2417973"/>
          </a:xfrm>
          <a:prstGeom prst="rect">
            <a:avLst/>
          </a:prstGeom>
        </p:spPr>
      </p:pic>
      <p:pic>
        <p:nvPicPr>
          <p:cNvPr id="5122" name="Picture 2" descr="Sounds-Write Sounds-Write - first rate phonics | An exciting, new approach  to the teaching of reading, spelling and writing An exciting, new approach  to the teaching of reading, spelling and writing">
            <a:extLst>
              <a:ext uri="{FF2B5EF4-FFF2-40B4-BE49-F238E27FC236}">
                <a16:creationId xmlns:a16="http://schemas.microsoft.com/office/drawing/2014/main" id="{304E2512-6DD2-96D9-814A-503B77854E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6831" y="3747135"/>
            <a:ext cx="2332234" cy="287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6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741B7C-6429-B19B-0F82-84B2373D8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0" y="0"/>
            <a:ext cx="9234439" cy="6936120"/>
          </a:xfrm>
          <a:prstGeom prst="rect">
            <a:avLst/>
          </a:prstGeom>
        </p:spPr>
      </p:pic>
      <p:sp>
        <p:nvSpPr>
          <p:cNvPr id="2" name="Title 1">
            <a:extLst>
              <a:ext uri="{FF2B5EF4-FFF2-40B4-BE49-F238E27FC236}">
                <a16:creationId xmlns:a16="http://schemas.microsoft.com/office/drawing/2014/main" id="{C8A08E9B-C457-7534-77D2-E6FE69375981}"/>
              </a:ext>
            </a:extLst>
          </p:cNvPr>
          <p:cNvSpPr>
            <a:spLocks noGrp="1"/>
          </p:cNvSpPr>
          <p:nvPr>
            <p:ph type="title"/>
          </p:nvPr>
        </p:nvSpPr>
        <p:spPr>
          <a:xfrm>
            <a:off x="273228" y="282043"/>
            <a:ext cx="7886700" cy="864433"/>
          </a:xfrm>
        </p:spPr>
        <p:txBody>
          <a:bodyPr>
            <a:normAutofit/>
          </a:bodyPr>
          <a:lstStyle/>
          <a:p>
            <a:r>
              <a:rPr lang="en-GB" sz="3500" b="1" u="sng" dirty="0">
                <a:latin typeface="Sassoon Infant Std" panose="020B0503020103030203" pitchFamily="34" charset="0"/>
              </a:rPr>
              <a:t>Reading at home</a:t>
            </a:r>
            <a:r>
              <a:rPr lang="en-GB" sz="3500" dirty="0">
                <a:latin typeface="Sassoon Infant Std" panose="020B0503020103030203" pitchFamily="34" charset="0"/>
              </a:rPr>
              <a:t> </a:t>
            </a:r>
          </a:p>
        </p:txBody>
      </p:sp>
      <p:sp>
        <p:nvSpPr>
          <p:cNvPr id="5" name="TextBox 4">
            <a:extLst>
              <a:ext uri="{FF2B5EF4-FFF2-40B4-BE49-F238E27FC236}">
                <a16:creationId xmlns:a16="http://schemas.microsoft.com/office/drawing/2014/main" id="{42A12C32-1153-5926-D157-DE904A32E417}"/>
              </a:ext>
            </a:extLst>
          </p:cNvPr>
          <p:cNvSpPr txBox="1"/>
          <p:nvPr/>
        </p:nvSpPr>
        <p:spPr>
          <a:xfrm>
            <a:off x="273228" y="1068093"/>
            <a:ext cx="8227674" cy="5970865"/>
          </a:xfrm>
          <a:prstGeom prst="rect">
            <a:avLst/>
          </a:prstGeom>
          <a:noFill/>
        </p:spPr>
        <p:txBody>
          <a:bodyPr wrap="square">
            <a:spAutoFit/>
          </a:bodyPr>
          <a:lstStyle/>
          <a:p>
            <a:r>
              <a:rPr lang="en-GB" sz="2000" dirty="0">
                <a:latin typeface="Sassoon Infant Std" panose="020B0503020103030203" pitchFamily="34" charset="0"/>
              </a:rPr>
              <a:t>Reading at home is one of the best ways to support your child’s learning.</a:t>
            </a:r>
          </a:p>
          <a:p>
            <a:endParaRPr lang="en-GB" sz="2000"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rPr>
              <a:t> </a:t>
            </a: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rPr>
              <a:t>Top Tips:</a:t>
            </a:r>
          </a:p>
          <a:p>
            <a:pPr marL="342900" indent="-342900">
              <a:buAutoNum type="arabicPeriod"/>
            </a:pPr>
            <a:r>
              <a:rPr lang="en-GB" dirty="0">
                <a:latin typeface="Sassoon Infant Std" panose="020B0503020103030203" pitchFamily="34" charset="0"/>
              </a:rPr>
              <a:t>No distractions – turn off the TV, put down the tablet</a:t>
            </a:r>
          </a:p>
          <a:p>
            <a:pPr marL="342900" indent="-342900">
              <a:buAutoNum type="arabicPeriod"/>
            </a:pPr>
            <a:r>
              <a:rPr lang="en-GB" dirty="0">
                <a:latin typeface="Sassoon Infant Std" panose="020B0503020103030203" pitchFamily="34" charset="0"/>
              </a:rPr>
              <a:t>Straight after school is the best time to read with your child</a:t>
            </a:r>
          </a:p>
          <a:p>
            <a:pPr marL="342900" indent="-342900">
              <a:buAutoNum type="arabicPeriod"/>
            </a:pPr>
            <a:r>
              <a:rPr lang="en-GB" dirty="0">
                <a:latin typeface="Sassoon Infant Std" panose="020B0503020103030203" pitchFamily="34" charset="0"/>
              </a:rPr>
              <a:t>If your child does not want to look at a school reading book, </a:t>
            </a:r>
          </a:p>
          <a:p>
            <a:r>
              <a:rPr lang="en-GB" dirty="0">
                <a:latin typeface="Sassoon Infant Std" panose="020B0503020103030203" pitchFamily="34" charset="0"/>
              </a:rPr>
              <a:t>choose a book from home to read or look at a magazine</a:t>
            </a:r>
          </a:p>
          <a:p>
            <a:r>
              <a:rPr lang="en-GB" dirty="0">
                <a:latin typeface="Sassoon Infant Std" panose="020B0503020103030203" pitchFamily="34" charset="0"/>
              </a:rPr>
              <a:t>4. When you are out and about, encourage your child to read shopping</a:t>
            </a:r>
          </a:p>
          <a:p>
            <a:r>
              <a:rPr lang="en-GB" dirty="0">
                <a:latin typeface="Sassoon Infant Std" panose="020B0503020103030203" pitchFamily="34" charset="0"/>
              </a:rPr>
              <a:t>lists, familiar logos</a:t>
            </a:r>
          </a:p>
          <a:p>
            <a:r>
              <a:rPr lang="en-GB" dirty="0">
                <a:latin typeface="Sassoon Infant Std" panose="020B0503020103030203" pitchFamily="34" charset="0"/>
              </a:rPr>
              <a:t>5. Please log all reading in the reading record</a:t>
            </a:r>
          </a:p>
          <a:p>
            <a:r>
              <a:rPr lang="en-GB" dirty="0"/>
              <a:t> </a:t>
            </a:r>
          </a:p>
        </p:txBody>
      </p:sp>
      <p:pic>
        <p:nvPicPr>
          <p:cNvPr id="4098" name="Picture 2">
            <a:extLst>
              <a:ext uri="{FF2B5EF4-FFF2-40B4-BE49-F238E27FC236}">
                <a16:creationId xmlns:a16="http://schemas.microsoft.com/office/drawing/2014/main" id="{5AA16AA5-551E-4143-5141-D25785E3BE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02"/>
          <a:stretch/>
        </p:blipFill>
        <p:spPr bwMode="auto">
          <a:xfrm>
            <a:off x="2344055" y="1716482"/>
            <a:ext cx="4455889" cy="25263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53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6" y="0"/>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283922" y="577836"/>
            <a:ext cx="8479934" cy="4462760"/>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Funky Fingers and Squiggle Wiggle</a:t>
            </a:r>
          </a:p>
          <a:p>
            <a:endParaRPr lang="en-US" sz="2000" b="1" dirty="0">
              <a:solidFill>
                <a:schemeClr val="accent6">
                  <a:lumMod val="50000"/>
                </a:schemeClr>
              </a:solidFill>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Both are used to help children develop the fine motor control they need for writing, eating, manipulating objects and getting dressed. </a:t>
            </a:r>
          </a:p>
          <a:p>
            <a:endParaRPr lang="en-US" sz="2000" dirty="0">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Squiggle Wiggle </a:t>
            </a:r>
          </a:p>
          <a:p>
            <a:r>
              <a:rPr lang="en-US" sz="2000" dirty="0">
                <a:latin typeface="Sassoon Infant Std" panose="020B0503020103030203" pitchFamily="34" charset="0"/>
                <a:cs typeface="Calibri" panose="020F0502020204030204" pitchFamily="34" charset="0"/>
              </a:rPr>
              <a:t>- Uses dance and large movements to support</a:t>
            </a:r>
          </a:p>
          <a:p>
            <a:r>
              <a:rPr lang="en-US" sz="2000" dirty="0">
                <a:latin typeface="Sassoon Infant Std" panose="020B0503020103030203" pitchFamily="34" charset="0"/>
                <a:cs typeface="Calibri" panose="020F0502020204030204" pitchFamily="34" charset="0"/>
              </a:rPr>
              <a:t>gross motor </a:t>
            </a:r>
          </a:p>
          <a:p>
            <a:endParaRPr lang="en-US" sz="2000" dirty="0">
              <a:latin typeface="Sassoon Infant Std" panose="020B0503020103030203" pitchFamily="34" charset="0"/>
              <a:cs typeface="Calibri" panose="020F0502020204030204" pitchFamily="34" charset="0"/>
            </a:endParaRPr>
          </a:p>
          <a:p>
            <a:r>
              <a:rPr lang="en-US" sz="2000" dirty="0">
                <a:latin typeface="Sassoon Infant Std" panose="020B0503020103030203" pitchFamily="34" charset="0"/>
                <a:cs typeface="Calibri" panose="020F0502020204030204" pitchFamily="34" charset="0"/>
              </a:rPr>
              <a:t>Funky Fingers</a:t>
            </a:r>
          </a:p>
          <a:p>
            <a:r>
              <a:rPr lang="en-US" sz="2000" dirty="0">
                <a:latin typeface="Sassoon Infant Std" panose="020B0503020103030203" pitchFamily="34" charset="0"/>
                <a:cs typeface="Calibri" panose="020F0502020204030204" pitchFamily="34" charset="0"/>
              </a:rPr>
              <a:t>- Involves the small muscles working with the brain and </a:t>
            </a:r>
          </a:p>
          <a:p>
            <a:r>
              <a:rPr lang="en-US" sz="2000" dirty="0">
                <a:latin typeface="Sassoon Infant Std" panose="020B0503020103030203" pitchFamily="34" charset="0"/>
                <a:cs typeface="Calibri" panose="020F0502020204030204" pitchFamily="34" charset="0"/>
              </a:rPr>
              <a:t>nervous system to control movements in children’s hands, </a:t>
            </a:r>
          </a:p>
          <a:p>
            <a:r>
              <a:rPr lang="en-US" sz="2000" dirty="0">
                <a:latin typeface="Sassoon Infant Std" panose="020B0503020103030203" pitchFamily="34" charset="0"/>
                <a:cs typeface="Calibri" panose="020F0502020204030204" pitchFamily="34" charset="0"/>
              </a:rPr>
              <a:t>fingers and eyes. </a:t>
            </a:r>
          </a:p>
          <a:p>
            <a:endParaRPr lang="en-US" sz="2000" b="1" dirty="0">
              <a:solidFill>
                <a:schemeClr val="accent6">
                  <a:lumMod val="50000"/>
                </a:schemeClr>
              </a:solidFill>
              <a:latin typeface="Calibri" panose="020F0502020204030204" pitchFamily="34" charset="0"/>
              <a:cs typeface="Calibri" panose="020F0502020204030204" pitchFamily="34" charset="0"/>
            </a:endParaRPr>
          </a:p>
        </p:txBody>
      </p:sp>
      <p:pic>
        <p:nvPicPr>
          <p:cNvPr id="8" name="Picture 7" descr="A group of children drawing on paper&#10;&#10;Description automatically generated with medium confidence">
            <a:extLst>
              <a:ext uri="{FF2B5EF4-FFF2-40B4-BE49-F238E27FC236}">
                <a16:creationId xmlns:a16="http://schemas.microsoft.com/office/drawing/2014/main" id="{D3258936-355A-CD10-82BF-F41F058F6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59584" y="2023837"/>
            <a:ext cx="2573078" cy="1929809"/>
          </a:xfrm>
          <a:prstGeom prst="rect">
            <a:avLst/>
          </a:prstGeom>
          <a:ln>
            <a:noFill/>
          </a:ln>
          <a:effectLst>
            <a:softEdge rad="112500"/>
          </a:effectLst>
        </p:spPr>
      </p:pic>
      <p:pic>
        <p:nvPicPr>
          <p:cNvPr id="10" name="Picture 9" descr="A picture containing sketch, child art, painting, drawing&#10;&#10;Description automatically generated">
            <a:extLst>
              <a:ext uri="{FF2B5EF4-FFF2-40B4-BE49-F238E27FC236}">
                <a16:creationId xmlns:a16="http://schemas.microsoft.com/office/drawing/2014/main" id="{981FA6E5-0AB0-5A09-03AA-BD7637378C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256" b="24160"/>
          <a:stretch/>
        </p:blipFill>
        <p:spPr>
          <a:xfrm>
            <a:off x="5223214" y="284180"/>
            <a:ext cx="3234986" cy="1033190"/>
          </a:xfrm>
          <a:prstGeom prst="rect">
            <a:avLst/>
          </a:prstGeom>
          <a:ln>
            <a:noFill/>
          </a:ln>
          <a:effectLst>
            <a:softEdge rad="112500"/>
          </a:effectLst>
        </p:spPr>
      </p:pic>
      <p:pic>
        <p:nvPicPr>
          <p:cNvPr id="2050" name="Picture 2">
            <a:extLst>
              <a:ext uri="{FF2B5EF4-FFF2-40B4-BE49-F238E27FC236}">
                <a16:creationId xmlns:a16="http://schemas.microsoft.com/office/drawing/2014/main" id="{CF271C16-CD00-F1D2-1F06-75B3B90939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947973" y="4300545"/>
            <a:ext cx="1967316" cy="2419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AC0CEB8-2AA7-9FFC-93C8-BEFA25D0D0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771340" y="4465214"/>
            <a:ext cx="1992695" cy="2469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15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50" y="0"/>
            <a:ext cx="9251950" cy="6938962"/>
          </a:xfrm>
          <a:prstGeom prst="rect">
            <a:avLst/>
          </a:prstGeom>
        </p:spPr>
      </p:pic>
      <p:sp>
        <p:nvSpPr>
          <p:cNvPr id="6" name="TextBox 5"/>
          <p:cNvSpPr txBox="1"/>
          <p:nvPr/>
        </p:nvSpPr>
        <p:spPr>
          <a:xfrm>
            <a:off x="261881" y="424642"/>
            <a:ext cx="7492999" cy="646331"/>
          </a:xfrm>
          <a:prstGeom prst="rect">
            <a:avLst/>
          </a:prstGeom>
          <a:noFill/>
        </p:spPr>
        <p:txBody>
          <a:bodyPr wrap="square" rtlCol="0">
            <a:spAutoFit/>
          </a:bodyPr>
          <a:lstStyle/>
          <a:p>
            <a:pPr algn="ctr"/>
            <a:r>
              <a:rPr lang="en-US" sz="3600" dirty="0">
                <a:latin typeface="Sassoon Infant Std" panose="020B0503020103030203" pitchFamily="34" charset="0"/>
                <a:cs typeface="Calibri" panose="020F0502020204030204" pitchFamily="34" charset="0"/>
              </a:rPr>
              <a:t>Meet the Oak Tree Class Team</a:t>
            </a:r>
          </a:p>
        </p:txBody>
      </p:sp>
      <p:pic>
        <p:nvPicPr>
          <p:cNvPr id="13" name="Picture 12" descr="Cartoon Old Oak Stock Illustrations – 1,923 Cartoon Old Oak Stock ...">
            <a:extLst>
              <a:ext uri="{FF2B5EF4-FFF2-40B4-BE49-F238E27FC236}">
                <a16:creationId xmlns:a16="http://schemas.microsoft.com/office/drawing/2014/main" id="{75D6BACC-4E54-4B01-B396-B040CBB4ED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961" y="424642"/>
            <a:ext cx="1586320" cy="1670551"/>
          </a:xfrm>
          <a:prstGeom prst="rect">
            <a:avLst/>
          </a:prstGeom>
          <a:noFill/>
          <a:ln>
            <a:noFill/>
          </a:ln>
        </p:spPr>
      </p:pic>
      <p:pic>
        <p:nvPicPr>
          <p:cNvPr id="11" name="Picture 10" descr="A picture containing wall, person, indoor, close&#10;&#10;Description automatically generated">
            <a:extLst>
              <a:ext uri="{FF2B5EF4-FFF2-40B4-BE49-F238E27FC236}">
                <a16:creationId xmlns:a16="http://schemas.microsoft.com/office/drawing/2014/main" id="{0F57DCFC-A4D8-0A6F-F721-F36908FB7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657" y="3186420"/>
            <a:ext cx="1404761" cy="1404761"/>
          </a:xfrm>
          <a:prstGeom prst="rect">
            <a:avLst/>
          </a:prstGeom>
        </p:spPr>
      </p:pic>
      <p:sp>
        <p:nvSpPr>
          <p:cNvPr id="5" name="TextBox 4">
            <a:extLst>
              <a:ext uri="{FF2B5EF4-FFF2-40B4-BE49-F238E27FC236}">
                <a16:creationId xmlns:a16="http://schemas.microsoft.com/office/drawing/2014/main" id="{CBDB5542-4591-B08E-558F-23678B1ECC45}"/>
              </a:ext>
            </a:extLst>
          </p:cNvPr>
          <p:cNvSpPr txBox="1"/>
          <p:nvPr/>
        </p:nvSpPr>
        <p:spPr>
          <a:xfrm>
            <a:off x="2286578" y="1971580"/>
            <a:ext cx="6032462" cy="830997"/>
          </a:xfrm>
          <a:prstGeom prst="rect">
            <a:avLst/>
          </a:prstGeom>
          <a:noFill/>
        </p:spPr>
        <p:txBody>
          <a:bodyPr wrap="square" rtlCol="0">
            <a:spAutoFit/>
          </a:bodyPr>
          <a:lstStyle/>
          <a:p>
            <a:r>
              <a:rPr lang="en-GB" sz="2400" dirty="0">
                <a:latin typeface="Sassoon Infant Std" panose="020B0503020103030203" pitchFamily="34" charset="0"/>
              </a:rPr>
              <a:t>Miss Andrea Lanham </a:t>
            </a:r>
          </a:p>
          <a:p>
            <a:r>
              <a:rPr lang="en-GB" sz="2400" dirty="0">
                <a:latin typeface="Sassoon Infant Std" panose="020B0503020103030203" pitchFamily="34" charset="0"/>
              </a:rPr>
              <a:t>Reception Class Teacher</a:t>
            </a:r>
          </a:p>
        </p:txBody>
      </p:sp>
      <p:sp>
        <p:nvSpPr>
          <p:cNvPr id="12" name="TextBox 11">
            <a:extLst>
              <a:ext uri="{FF2B5EF4-FFF2-40B4-BE49-F238E27FC236}">
                <a16:creationId xmlns:a16="http://schemas.microsoft.com/office/drawing/2014/main" id="{5AA1F320-1C98-3AE5-D4FF-0B5919A81C19}"/>
              </a:ext>
            </a:extLst>
          </p:cNvPr>
          <p:cNvSpPr txBox="1"/>
          <p:nvPr/>
        </p:nvSpPr>
        <p:spPr>
          <a:xfrm>
            <a:off x="2286578" y="3750379"/>
            <a:ext cx="5326573" cy="830997"/>
          </a:xfrm>
          <a:prstGeom prst="rect">
            <a:avLst/>
          </a:prstGeom>
          <a:noFill/>
        </p:spPr>
        <p:txBody>
          <a:bodyPr wrap="square" rtlCol="0">
            <a:spAutoFit/>
          </a:bodyPr>
          <a:lstStyle/>
          <a:p>
            <a:r>
              <a:rPr lang="en-GB" sz="2400" dirty="0">
                <a:latin typeface="Sassoon Infant Std" panose="020B0503020103030203" pitchFamily="34" charset="0"/>
              </a:rPr>
              <a:t>Miss Perkins</a:t>
            </a:r>
          </a:p>
          <a:p>
            <a:r>
              <a:rPr lang="en-GB" sz="2400" dirty="0">
                <a:latin typeface="Sassoon Infant Std" panose="020B0503020103030203" pitchFamily="34" charset="0"/>
              </a:rPr>
              <a:t>Teaching Assistant (Monday-Wednesday)</a:t>
            </a:r>
          </a:p>
        </p:txBody>
      </p:sp>
      <p:pic>
        <p:nvPicPr>
          <p:cNvPr id="9" name="Picture 8">
            <a:extLst>
              <a:ext uri="{FF2B5EF4-FFF2-40B4-BE49-F238E27FC236}">
                <a16:creationId xmlns:a16="http://schemas.microsoft.com/office/drawing/2014/main" id="{EB2E30E2-28A5-2AC3-2BCF-B7911678C52F}"/>
              </a:ext>
            </a:extLst>
          </p:cNvPr>
          <p:cNvPicPr>
            <a:picLocks noChangeAspect="1"/>
          </p:cNvPicPr>
          <p:nvPr/>
        </p:nvPicPr>
        <p:blipFill>
          <a:blip r:embed="rId5"/>
          <a:stretch>
            <a:fillRect/>
          </a:stretch>
        </p:blipFill>
        <p:spPr>
          <a:xfrm>
            <a:off x="742657" y="1295401"/>
            <a:ext cx="1404761" cy="1734273"/>
          </a:xfrm>
          <a:prstGeom prst="rect">
            <a:avLst/>
          </a:prstGeom>
        </p:spPr>
      </p:pic>
      <p:sp>
        <p:nvSpPr>
          <p:cNvPr id="7" name="TextBox 6">
            <a:extLst>
              <a:ext uri="{FF2B5EF4-FFF2-40B4-BE49-F238E27FC236}">
                <a16:creationId xmlns:a16="http://schemas.microsoft.com/office/drawing/2014/main" id="{7EE1733A-364E-540C-3271-CDC4DF37B4DD}"/>
              </a:ext>
            </a:extLst>
          </p:cNvPr>
          <p:cNvSpPr txBox="1"/>
          <p:nvPr/>
        </p:nvSpPr>
        <p:spPr>
          <a:xfrm>
            <a:off x="2286578" y="5320138"/>
            <a:ext cx="3719245" cy="1200329"/>
          </a:xfrm>
          <a:prstGeom prst="rect">
            <a:avLst/>
          </a:prstGeom>
          <a:noFill/>
        </p:spPr>
        <p:txBody>
          <a:bodyPr wrap="square" rtlCol="0">
            <a:spAutoFit/>
          </a:bodyPr>
          <a:lstStyle/>
          <a:p>
            <a:r>
              <a:rPr lang="en-GB" sz="2400" dirty="0">
                <a:latin typeface="Sassoon Infant Std" panose="020B0503020103030203" pitchFamily="34" charset="0"/>
              </a:rPr>
              <a:t>Mrs Bell</a:t>
            </a:r>
          </a:p>
          <a:p>
            <a:r>
              <a:rPr lang="en-GB" sz="2400" dirty="0">
                <a:latin typeface="Sassoon Infant Std" panose="020B0503020103030203" pitchFamily="34" charset="0"/>
              </a:rPr>
              <a:t>Teaching Assistant (Thursday &amp; Friday)</a:t>
            </a:r>
          </a:p>
        </p:txBody>
      </p:sp>
      <p:pic>
        <p:nvPicPr>
          <p:cNvPr id="1026" name="Picture 2" descr="Image preview">
            <a:extLst>
              <a:ext uri="{FF2B5EF4-FFF2-40B4-BE49-F238E27FC236}">
                <a16:creationId xmlns:a16="http://schemas.microsoft.com/office/drawing/2014/main" id="{D281FCBE-A284-6E11-AEB7-CF112D7BF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83" r="9537"/>
          <a:stretch/>
        </p:blipFill>
        <p:spPr bwMode="auto">
          <a:xfrm>
            <a:off x="737062" y="4780016"/>
            <a:ext cx="1549516" cy="173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37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271"/>
            <a:ext cx="9144000" cy="6868190"/>
          </a:xfrm>
          <a:prstGeom prst="rect">
            <a:avLst/>
          </a:prstGeom>
        </p:spPr>
      </p:pic>
      <p:sp>
        <p:nvSpPr>
          <p:cNvPr id="6" name="TextBox 5"/>
          <p:cNvSpPr txBox="1"/>
          <p:nvPr/>
        </p:nvSpPr>
        <p:spPr>
          <a:xfrm>
            <a:off x="403025" y="316696"/>
            <a:ext cx="7496033" cy="5324535"/>
          </a:xfrm>
          <a:prstGeom prst="rect">
            <a:avLst/>
          </a:prstGeom>
          <a:noFill/>
        </p:spPr>
        <p:txBody>
          <a:bodyPr wrap="square" rtlCol="0">
            <a:spAutoFit/>
          </a:bodyPr>
          <a:lstStyle/>
          <a:p>
            <a:r>
              <a:rPr lang="en-US" sz="2000" b="1" u="sng" dirty="0">
                <a:latin typeface="Sassoon Infant Std" panose="020B0503020103030203" pitchFamily="34" charset="0"/>
                <a:cs typeface="Calibri" panose="020F0502020204030204" pitchFamily="34" charset="0"/>
              </a:rPr>
              <a:t>Outdoor Learning, Welly Walks and Forest School</a:t>
            </a:r>
          </a:p>
          <a:p>
            <a:endParaRPr lang="en-US" sz="1600" b="1" u="sng"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need</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warm and waterproof clothing</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old trainers or wellington boots</a:t>
            </a:r>
          </a:p>
          <a:p>
            <a:pPr marL="342900" indent="-342900">
              <a:buFont typeface="Arial" panose="020B0604020202020204" pitchFamily="34" charset="0"/>
              <a:buChar char="•"/>
            </a:pPr>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learn</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risk taking and boundary setting</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scientific and environmental knowledge</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respect for the environment</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communication skills</a:t>
            </a:r>
          </a:p>
          <a:p>
            <a:pPr marL="342900" indent="-342900">
              <a:buFont typeface="Arial" panose="020B0604020202020204" pitchFamily="34" charset="0"/>
              <a:buChar char="•"/>
            </a:pPr>
            <a:endParaRPr lang="en-US" sz="1600" dirty="0">
              <a:latin typeface="Sassoon Infant Std" panose="020B0503020103030203" pitchFamily="34" charset="0"/>
              <a:cs typeface="Calibri" panose="020F0502020204030204" pitchFamily="34" charset="0"/>
            </a:endParaRPr>
          </a:p>
          <a:p>
            <a:r>
              <a:rPr lang="en-US" sz="1600" dirty="0">
                <a:latin typeface="Sassoon Infant Std" panose="020B0503020103030203" pitchFamily="34" charset="0"/>
                <a:cs typeface="Calibri" panose="020F0502020204030204" pitchFamily="34" charset="0"/>
              </a:rPr>
              <a:t>Children will build</a:t>
            </a:r>
          </a:p>
          <a:p>
            <a:pPr marL="342900" indent="-342900">
              <a:buFont typeface="Arial" panose="020B0604020202020204" pitchFamily="34" charset="0"/>
              <a:buChar char="•"/>
            </a:pPr>
            <a:r>
              <a:rPr lang="en-US" sz="1600" dirty="0">
                <a:latin typeface="Sassoon Infant Std" panose="020B0503020103030203" pitchFamily="34" charset="0"/>
                <a:cs typeface="Calibri" panose="020F0502020204030204" pitchFamily="34" charset="0"/>
              </a:rPr>
              <a:t>confidence and self esteem and a sense of</a:t>
            </a:r>
          </a:p>
          <a:p>
            <a:r>
              <a:rPr lang="en-US" sz="1600" dirty="0">
                <a:latin typeface="Sassoon Infant Std" panose="020B0503020103030203" pitchFamily="34" charset="0"/>
                <a:cs typeface="Calibri" panose="020F0502020204030204" pitchFamily="34" charset="0"/>
              </a:rPr>
              <a:t>       awe and wonder</a:t>
            </a:r>
          </a:p>
          <a:p>
            <a:pPr marL="342900" indent="-342900">
              <a:buFont typeface="Arial" panose="020B0604020202020204" pitchFamily="34" charset="0"/>
              <a:buChar char="•"/>
            </a:pPr>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US" sz="2400" dirty="0">
              <a:latin typeface="Comic Sans MS" panose="030F0702030302020204" pitchFamily="66" charset="0"/>
            </a:endParaRPr>
          </a:p>
          <a:p>
            <a:endParaRPr lang="en-GB" sz="2400" dirty="0">
              <a:latin typeface="Comic Sans MS" panose="030F0702030302020204" pitchFamily="66" charset="0"/>
            </a:endParaRPr>
          </a:p>
        </p:txBody>
      </p:sp>
      <p:pic>
        <p:nvPicPr>
          <p:cNvPr id="5" name="Picture 4">
            <a:extLst>
              <a:ext uri="{FF2B5EF4-FFF2-40B4-BE49-F238E27FC236}">
                <a16:creationId xmlns:a16="http://schemas.microsoft.com/office/drawing/2014/main" id="{EE906260-8B83-4F42-97A0-1C3DA701FE45}"/>
              </a:ext>
            </a:extLst>
          </p:cNvPr>
          <p:cNvPicPr>
            <a:picLocks noChangeAspect="1"/>
          </p:cNvPicPr>
          <p:nvPr/>
        </p:nvPicPr>
        <p:blipFill>
          <a:blip r:embed="rId3"/>
          <a:stretch>
            <a:fillRect/>
          </a:stretch>
        </p:blipFill>
        <p:spPr>
          <a:xfrm>
            <a:off x="6450160" y="1771513"/>
            <a:ext cx="2395890" cy="3197113"/>
          </a:xfrm>
          <a:prstGeom prst="rect">
            <a:avLst/>
          </a:prstGeom>
        </p:spPr>
      </p:pic>
      <p:pic>
        <p:nvPicPr>
          <p:cNvPr id="10" name="Picture 9" descr="A group of kids sitting around a table&#10;&#10;Description automatically generated with medium confidence">
            <a:extLst>
              <a:ext uri="{FF2B5EF4-FFF2-40B4-BE49-F238E27FC236}">
                <a16:creationId xmlns:a16="http://schemas.microsoft.com/office/drawing/2014/main" id="{5EC99606-F76A-5830-1608-A66CAA42D4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463" y="216440"/>
            <a:ext cx="2509284" cy="1881963"/>
          </a:xfrm>
          <a:prstGeom prst="rect">
            <a:avLst/>
          </a:prstGeom>
          <a:ln>
            <a:noFill/>
          </a:ln>
          <a:effectLst>
            <a:softEdge rad="112500"/>
          </a:effectLst>
        </p:spPr>
      </p:pic>
      <p:pic>
        <p:nvPicPr>
          <p:cNvPr id="13" name="Picture 12" descr="A picture containing grass, outdoor, plant, lawn&#10;&#10;Description automatically generated">
            <a:extLst>
              <a:ext uri="{FF2B5EF4-FFF2-40B4-BE49-F238E27FC236}">
                <a16:creationId xmlns:a16="http://schemas.microsoft.com/office/drawing/2014/main" id="{1C464FE3-43D1-C993-4769-B1993C42C6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83" r="31486"/>
          <a:stretch/>
        </p:blipFill>
        <p:spPr>
          <a:xfrm rot="5400000">
            <a:off x="524763" y="3902994"/>
            <a:ext cx="2076908" cy="2638796"/>
          </a:xfrm>
          <a:prstGeom prst="rect">
            <a:avLst/>
          </a:prstGeom>
          <a:ln>
            <a:noFill/>
          </a:ln>
          <a:effectLst>
            <a:softEdge rad="112500"/>
          </a:effectLst>
        </p:spPr>
      </p:pic>
      <p:pic>
        <p:nvPicPr>
          <p:cNvPr id="16" name="Picture 15" descr="A group of kids playing in a sandbox&#10;&#10;Description automatically generated with medium confidence">
            <a:extLst>
              <a:ext uri="{FF2B5EF4-FFF2-40B4-BE49-F238E27FC236}">
                <a16:creationId xmlns:a16="http://schemas.microsoft.com/office/drawing/2014/main" id="{5A1CE62D-F5E8-7F7C-1BAA-201E72A57E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56" t="19225" r="5442"/>
          <a:stretch/>
        </p:blipFill>
        <p:spPr>
          <a:xfrm>
            <a:off x="3011685" y="4604151"/>
            <a:ext cx="2658854" cy="1943003"/>
          </a:xfrm>
          <a:prstGeom prst="rect">
            <a:avLst/>
          </a:prstGeom>
          <a:ln>
            <a:noFill/>
          </a:ln>
          <a:effectLst>
            <a:softEdge rad="112500"/>
          </a:effectLst>
        </p:spPr>
      </p:pic>
      <p:pic>
        <p:nvPicPr>
          <p:cNvPr id="19" name="Picture 18" descr="A group of children playing with leaves&#10;&#10;Description automatically generated with medium confidence">
            <a:extLst>
              <a:ext uri="{FF2B5EF4-FFF2-40B4-BE49-F238E27FC236}">
                <a16:creationId xmlns:a16="http://schemas.microsoft.com/office/drawing/2014/main" id="{8071358D-3B79-D84E-CA9F-7CB5ECB5D6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690"/>
          <a:stretch/>
        </p:blipFill>
        <p:spPr>
          <a:xfrm>
            <a:off x="4572000" y="2137901"/>
            <a:ext cx="2110462" cy="2259885"/>
          </a:xfrm>
          <a:prstGeom prst="rect">
            <a:avLst/>
          </a:prstGeom>
          <a:ln>
            <a:noFill/>
          </a:ln>
          <a:effectLst>
            <a:softEdge rad="112500"/>
          </a:effectLst>
        </p:spPr>
      </p:pic>
      <p:pic>
        <p:nvPicPr>
          <p:cNvPr id="21" name="Picture 20" descr="A group of children sitting in a circle in a circle&#10;&#10;Description automatically generated with medium confidence">
            <a:extLst>
              <a:ext uri="{FF2B5EF4-FFF2-40B4-BE49-F238E27FC236}">
                <a16:creationId xmlns:a16="http://schemas.microsoft.com/office/drawing/2014/main" id="{044B88C6-7D39-C40D-EB05-99CEBD6443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109" b="5995"/>
          <a:stretch/>
        </p:blipFill>
        <p:spPr>
          <a:xfrm>
            <a:off x="5801634" y="4765573"/>
            <a:ext cx="3315908" cy="1986983"/>
          </a:xfrm>
          <a:prstGeom prst="rect">
            <a:avLst/>
          </a:prstGeom>
          <a:ln>
            <a:noFill/>
          </a:ln>
          <a:effectLst>
            <a:softEdge rad="112500"/>
          </a:effectLst>
        </p:spPr>
      </p:pic>
    </p:spTree>
    <p:extLst>
      <p:ext uri="{BB962C8B-B14F-4D97-AF65-F5344CB8AC3E}">
        <p14:creationId xmlns:p14="http://schemas.microsoft.com/office/powerpoint/2010/main" val="4124631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6EFE8E-86D9-CB84-0902-E0B5CF0EB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0"/>
            <a:ext cx="9161076" cy="6881017"/>
          </a:xfrm>
          <a:prstGeom prst="rect">
            <a:avLst/>
          </a:prstGeom>
        </p:spPr>
      </p:pic>
      <p:sp>
        <p:nvSpPr>
          <p:cNvPr id="3" name="Content Placeholder 2">
            <a:extLst>
              <a:ext uri="{FF2B5EF4-FFF2-40B4-BE49-F238E27FC236}">
                <a16:creationId xmlns:a16="http://schemas.microsoft.com/office/drawing/2014/main" id="{2F53AAEB-168D-55A1-6E7C-9C7D4C03EE7E}"/>
              </a:ext>
            </a:extLst>
          </p:cNvPr>
          <p:cNvSpPr>
            <a:spLocks noGrp="1"/>
          </p:cNvSpPr>
          <p:nvPr>
            <p:ph idx="1"/>
          </p:nvPr>
        </p:nvSpPr>
        <p:spPr>
          <a:xfrm>
            <a:off x="208182" y="424595"/>
            <a:ext cx="8710559" cy="4351338"/>
          </a:xfrm>
        </p:spPr>
        <p:txBody>
          <a:bodyPr>
            <a:normAutofit/>
          </a:bodyPr>
          <a:lstStyle/>
          <a:p>
            <a:pPr marL="0" indent="0">
              <a:buNone/>
            </a:pPr>
            <a:r>
              <a:rPr lang="en-US" sz="2800" b="1" u="sng" dirty="0">
                <a:latin typeface="Sassoon Infant Std" panose="020B0503020103030203" pitchFamily="34" charset="0"/>
                <a:cs typeface="Calibri" panose="020F0502020204030204" pitchFamily="34" charset="0"/>
              </a:rPr>
              <a:t>Expectations</a:t>
            </a:r>
          </a:p>
          <a:p>
            <a:endParaRPr lang="en-US" sz="2800" b="1" dirty="0">
              <a:latin typeface="Sassoon Infant Std" panose="020B0503020103030203" pitchFamily="34" charset="0"/>
              <a:cs typeface="Calibri" panose="020F0502020204030204" pitchFamily="34" charset="0"/>
            </a:endParaRPr>
          </a:p>
          <a:p>
            <a:pPr marL="0" indent="0">
              <a:buNone/>
            </a:pPr>
            <a:r>
              <a:rPr lang="en-US" sz="2200" dirty="0">
                <a:latin typeface="Sassoon Infant Std" panose="020B0503020103030203" pitchFamily="34" charset="0"/>
                <a:cs typeface="Calibri" panose="020F0502020204030204" pitchFamily="34" charset="0"/>
              </a:rPr>
              <a:t>Up until Christmas – the first term of Reception – we focus on settling in, building relationships, exploring our learning environment, securing routines and boundaries and ensuring your child is happy to come to school. </a:t>
            </a:r>
          </a:p>
          <a:p>
            <a:pPr marL="0" indent="0">
              <a:buNone/>
            </a:pPr>
            <a:endParaRPr lang="en-US" sz="2200" dirty="0">
              <a:latin typeface="Sassoon Infant Std" panose="020B0503020103030203" pitchFamily="34" charset="0"/>
              <a:cs typeface="Calibri" panose="020F0502020204030204" pitchFamily="34" charset="0"/>
            </a:endParaRPr>
          </a:p>
          <a:p>
            <a:pPr marL="0" indent="0">
              <a:buNone/>
            </a:pPr>
            <a:r>
              <a:rPr lang="en-US" sz="2200" dirty="0">
                <a:latin typeface="Sassoon Infant Std" panose="020B0503020103030203" pitchFamily="34" charset="0"/>
                <a:cs typeface="Calibri" panose="020F0502020204030204" pitchFamily="34" charset="0"/>
              </a:rPr>
              <a:t>The children will </a:t>
            </a:r>
            <a:r>
              <a:rPr lang="en-US" sz="2200" dirty="0" err="1">
                <a:latin typeface="Sassoon Infant Std" panose="020B0503020103030203" pitchFamily="34" charset="0"/>
                <a:cs typeface="Calibri" panose="020F0502020204030204" pitchFamily="34" charset="0"/>
              </a:rPr>
              <a:t>practise</a:t>
            </a:r>
            <a:r>
              <a:rPr lang="en-US" sz="2200" dirty="0">
                <a:latin typeface="Sassoon Infant Std" panose="020B0503020103030203" pitchFamily="34" charset="0"/>
                <a:cs typeface="Calibri" panose="020F0502020204030204" pitchFamily="34" charset="0"/>
              </a:rPr>
              <a:t> </a:t>
            </a:r>
            <a:r>
              <a:rPr lang="en-US" sz="2200" dirty="0" err="1">
                <a:latin typeface="Sassoon Infant Std" panose="020B0503020103030203" pitchFamily="34" charset="0"/>
                <a:cs typeface="Calibri" panose="020F0502020204030204" pitchFamily="34" charset="0"/>
              </a:rPr>
              <a:t>recognising</a:t>
            </a:r>
            <a:r>
              <a:rPr lang="en-US" sz="2200" dirty="0">
                <a:latin typeface="Sassoon Infant Std" panose="020B0503020103030203" pitchFamily="34" charset="0"/>
                <a:cs typeface="Calibri" panose="020F0502020204030204" pitchFamily="34" charset="0"/>
              </a:rPr>
              <a:t> and writing their name, number formation, letter formation, beginning to </a:t>
            </a:r>
            <a:r>
              <a:rPr lang="en-US" sz="2200" dirty="0" err="1">
                <a:latin typeface="Sassoon Infant Std" panose="020B0503020103030203" pitchFamily="34" charset="0"/>
                <a:cs typeface="Calibri" panose="020F0502020204030204" pitchFamily="34" charset="0"/>
              </a:rPr>
              <a:t>recognise</a:t>
            </a:r>
            <a:r>
              <a:rPr lang="en-US" sz="2200" dirty="0">
                <a:latin typeface="Sassoon Infant Std" panose="020B0503020103030203" pitchFamily="34" charset="0"/>
                <a:cs typeface="Calibri" panose="020F0502020204030204" pitchFamily="34" charset="0"/>
              </a:rPr>
              <a:t> some Tricky Troll words and begin to blend simple words using their phonic knowledge. They will be encouraged to dress themselves, independently putting on their coats and shoes. </a:t>
            </a:r>
          </a:p>
        </p:txBody>
      </p:sp>
      <p:pic>
        <p:nvPicPr>
          <p:cNvPr id="5" name="Picture 4" descr="A group of kids standing in the dirt&#10;&#10;Description automatically generated with low confidence">
            <a:extLst>
              <a:ext uri="{FF2B5EF4-FFF2-40B4-BE49-F238E27FC236}">
                <a16:creationId xmlns:a16="http://schemas.microsoft.com/office/drawing/2014/main" id="{C991C288-96A7-7FC1-9CE5-AF92A2C7B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95" t="5843" r="20113" b="17903"/>
          <a:stretch/>
        </p:blipFill>
        <p:spPr>
          <a:xfrm>
            <a:off x="2661007" y="4279692"/>
            <a:ext cx="2710809" cy="2338647"/>
          </a:xfrm>
          <a:prstGeom prst="rect">
            <a:avLst/>
          </a:prstGeom>
          <a:ln>
            <a:noFill/>
          </a:ln>
          <a:effectLst>
            <a:softEdge rad="112500"/>
          </a:effectLst>
        </p:spPr>
      </p:pic>
    </p:spTree>
    <p:extLst>
      <p:ext uri="{BB962C8B-B14F-4D97-AF65-F5344CB8AC3E}">
        <p14:creationId xmlns:p14="http://schemas.microsoft.com/office/powerpoint/2010/main" val="236651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00891"/>
            <a:ext cx="8238341" cy="5755422"/>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EYFS Curriculum</a:t>
            </a:r>
          </a:p>
          <a:p>
            <a:endParaRPr lang="en-US" sz="2400" b="1" u="sng"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Prime Areas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Personal, social and emotional development</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Physical development</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Communication and Language</a:t>
            </a:r>
          </a:p>
          <a:p>
            <a:r>
              <a:rPr lang="en-US" sz="2000" b="1" dirty="0">
                <a:latin typeface="Sassoon Infant Std" panose="020B0503020103030203" pitchFamily="34" charset="0"/>
                <a:cs typeface="Calibri" panose="020F0502020204030204" pitchFamily="34" charset="0"/>
              </a:rPr>
              <a:t>Specific Areas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Literacy- including phonics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Mathematics</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Understanding the World</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Expressive Arts and Design</a:t>
            </a:r>
            <a:endParaRPr lang="en-US" sz="2000" b="1" dirty="0">
              <a:latin typeface="Sassoon Infant Std" panose="020B0503020103030203" pitchFamily="34" charset="0"/>
              <a:cs typeface="Calibri" panose="020F0502020204030204" pitchFamily="34" charset="0"/>
            </a:endParaRPr>
          </a:p>
          <a:p>
            <a:endParaRPr lang="en-US" sz="2000" b="1" dirty="0">
              <a:latin typeface="Sassoon Infant Std" panose="020B0503020103030203" pitchFamily="34" charset="0"/>
              <a:cs typeface="Calibri" panose="020F0502020204030204" pitchFamily="34" charset="0"/>
            </a:endParaRPr>
          </a:p>
          <a:p>
            <a:endParaRPr lang="en-US" sz="2000" b="1" dirty="0">
              <a:latin typeface="Sassoon Infant Std" panose="020B0503020103030203" pitchFamily="34" charset="0"/>
              <a:cs typeface="Calibri" panose="020F0502020204030204" pitchFamily="34" charset="0"/>
            </a:endParaRPr>
          </a:p>
          <a:p>
            <a:r>
              <a:rPr lang="en-US" sz="2000" b="1" dirty="0">
                <a:latin typeface="Sassoon Infant Std" panose="020B0503020103030203" pitchFamily="34" charset="0"/>
                <a:cs typeface="Calibri" panose="020F0502020204030204" pitchFamily="34" charset="0"/>
              </a:rPr>
              <a:t>Characteristics of Effective Learning and Executive Function Skills</a:t>
            </a:r>
          </a:p>
          <a:p>
            <a:r>
              <a:rPr lang="en-US" sz="2000" dirty="0">
                <a:latin typeface="Sassoon Infant Std" panose="020B0503020103030203" pitchFamily="34" charset="0"/>
                <a:cs typeface="Calibri" panose="020F0502020204030204" pitchFamily="34" charset="0"/>
              </a:rPr>
              <a:t>Playing and Exploring</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Active Learning</a:t>
            </a:r>
          </a:p>
          <a:p>
            <a:pPr marL="342900" indent="-342900">
              <a:buFont typeface="Arial" panose="020B0604020202020204" pitchFamily="34" charset="0"/>
              <a:buChar char="•"/>
            </a:pPr>
            <a:r>
              <a:rPr lang="en-US" sz="2000" dirty="0">
                <a:latin typeface="Sassoon Infant Std" panose="020B0503020103030203" pitchFamily="34" charset="0"/>
                <a:cs typeface="Calibri" panose="020F0502020204030204" pitchFamily="34" charset="0"/>
              </a:rPr>
              <a:t>Creating and thinking critically</a:t>
            </a:r>
          </a:p>
          <a:p>
            <a:endParaRPr lang="en-US" sz="2000" b="1" dirty="0">
              <a:latin typeface="Calibri" panose="020F0502020204030204" pitchFamily="34" charset="0"/>
              <a:cs typeface="Calibri" panose="020F0502020204030204" pitchFamily="34" charset="0"/>
            </a:endParaRPr>
          </a:p>
        </p:txBody>
      </p:sp>
      <p:pic>
        <p:nvPicPr>
          <p:cNvPr id="7" name="Picture 6" descr="A picture containing table, black, different, sitting&#10;&#10;Description automatically generated">
            <a:extLst>
              <a:ext uri="{FF2B5EF4-FFF2-40B4-BE49-F238E27FC236}">
                <a16:creationId xmlns:a16="http://schemas.microsoft.com/office/drawing/2014/main" id="{5D00FB3C-1372-AA5D-D686-AB92FF46F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325" y="642452"/>
            <a:ext cx="2593875" cy="1945406"/>
          </a:xfrm>
          <a:prstGeom prst="rect">
            <a:avLst/>
          </a:prstGeom>
          <a:effectLst>
            <a:softEdge rad="63500"/>
          </a:effectLst>
        </p:spPr>
      </p:pic>
    </p:spTree>
    <p:extLst>
      <p:ext uri="{BB962C8B-B14F-4D97-AF65-F5344CB8AC3E}">
        <p14:creationId xmlns:p14="http://schemas.microsoft.com/office/powerpoint/2010/main" val="82966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342900" y="1122363"/>
            <a:ext cx="6287719" cy="5262979"/>
          </a:xfrm>
          <a:prstGeom prst="rect">
            <a:avLst/>
          </a:prstGeom>
          <a:noFill/>
        </p:spPr>
        <p:txBody>
          <a:bodyPr wrap="square" rtlCol="0">
            <a:spAutoFit/>
          </a:bodyPr>
          <a:lstStyle/>
          <a:p>
            <a:r>
              <a:rPr lang="en-US" sz="2800" b="1" dirty="0">
                <a:latin typeface="Sassoon Infant Std" panose="020B0503020103030203" pitchFamily="34" charset="0"/>
                <a:cs typeface="Calibri" panose="020F0502020204030204" pitchFamily="34" charset="0"/>
              </a:rPr>
              <a:t>Interactive Learning Diary (ILD)</a:t>
            </a:r>
          </a:p>
          <a:p>
            <a:endParaRPr lang="en-US" sz="2400" b="1" dirty="0">
              <a:latin typeface="Sassoon Infant Std" panose="020B0503020103030203" pitchFamily="34" charset="0"/>
              <a:cs typeface="Calibri" panose="020F0502020204030204" pitchFamily="34" charset="0"/>
            </a:endParaRP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Used to observe and assess children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Parents able to sign up and create an account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Able to view observations and next steps </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Create your own observations from home and share achievements from out of school</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Good way to communicate with us if you need to send us a message</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Each week your child will have at least one observation</a:t>
            </a:r>
          </a:p>
          <a:p>
            <a:pPr marL="342900" indent="-3429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Please do not share these photos on social media</a:t>
            </a:r>
          </a:p>
          <a:p>
            <a:pPr marL="342900" indent="-342900">
              <a:buFont typeface="Arial" panose="020B0604020202020204" pitchFamily="34" charset="0"/>
              <a:buChar char="•"/>
            </a:pPr>
            <a:endParaRPr lang="en-US" sz="2000" dirty="0">
              <a:solidFill>
                <a:schemeClr val="accent6">
                  <a:lumMod val="50000"/>
                </a:schemeClr>
              </a:solidFill>
              <a:latin typeface="Calibri" panose="020F0502020204030204" pitchFamily="34" charset="0"/>
              <a:cs typeface="Calibri" panose="020F0502020204030204" pitchFamily="34" charset="0"/>
            </a:endParaRPr>
          </a:p>
        </p:txBody>
      </p:sp>
      <p:pic>
        <p:nvPicPr>
          <p:cNvPr id="2050" name="Picture 2" descr="Interactive Nursery Manager (INM) and Interactive Learning Diary (ILD) -  Interactive Nursery Manager">
            <a:extLst>
              <a:ext uri="{FF2B5EF4-FFF2-40B4-BE49-F238E27FC236}">
                <a16:creationId xmlns:a16="http://schemas.microsoft.com/office/drawing/2014/main" id="{EE2F0185-3882-F925-04EB-0F93EB160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2301"/>
            <a:ext cx="3295650" cy="107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90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 y="-1"/>
            <a:ext cx="9161076" cy="6881017"/>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504967" y="627426"/>
            <a:ext cx="6287719" cy="1107996"/>
          </a:xfrm>
          <a:prstGeom prst="rect">
            <a:avLst/>
          </a:prstGeom>
          <a:noFill/>
        </p:spPr>
        <p:txBody>
          <a:bodyPr wrap="square" rtlCol="0">
            <a:spAutoFit/>
          </a:bodyPr>
          <a:lstStyle/>
          <a:p>
            <a:r>
              <a:rPr lang="en-US" sz="2200" b="1" u="sng" dirty="0">
                <a:latin typeface="Sassoon Infant Std" panose="020B0503020103030203" pitchFamily="34" charset="0"/>
                <a:cs typeface="Calibri" panose="020F0502020204030204" pitchFamily="34" charset="0"/>
              </a:rPr>
              <a:t>School website – class pages</a:t>
            </a:r>
          </a:p>
          <a:p>
            <a:endParaRPr lang="en-US" sz="2200" b="1" dirty="0">
              <a:latin typeface="Sassoon Infant Std" panose="020B0503020103030203" pitchFamily="34" charset="0"/>
              <a:cs typeface="Calibri" panose="020F0502020204030204" pitchFamily="34" charset="0"/>
            </a:endParaRPr>
          </a:p>
          <a:p>
            <a:r>
              <a:rPr lang="en-US" sz="2200" b="1" dirty="0">
                <a:latin typeface="Sassoon Infant Std" panose="020B0503020103030203" pitchFamily="34" charset="0"/>
                <a:cs typeface="Calibri" panose="020F0502020204030204" pitchFamily="34" charset="0"/>
              </a:rPr>
              <a:t>https://www.badburyparkprimary.co.uk/</a:t>
            </a:r>
          </a:p>
        </p:txBody>
      </p:sp>
      <p:pic>
        <p:nvPicPr>
          <p:cNvPr id="8" name="Picture 7">
            <a:extLst>
              <a:ext uri="{FF2B5EF4-FFF2-40B4-BE49-F238E27FC236}">
                <a16:creationId xmlns:a16="http://schemas.microsoft.com/office/drawing/2014/main" id="{3A0433E3-E9F4-1B89-B06C-EE24272DAFCD}"/>
              </a:ext>
            </a:extLst>
          </p:cNvPr>
          <p:cNvPicPr>
            <a:picLocks noChangeAspect="1"/>
          </p:cNvPicPr>
          <p:nvPr/>
        </p:nvPicPr>
        <p:blipFill rotWithShape="1">
          <a:blip r:embed="rId3"/>
          <a:srcRect t="10194" r="2384" b="5123"/>
          <a:stretch/>
        </p:blipFill>
        <p:spPr>
          <a:xfrm>
            <a:off x="593334" y="1985395"/>
            <a:ext cx="6982315" cy="3407219"/>
          </a:xfrm>
          <a:prstGeom prst="rect">
            <a:avLst/>
          </a:prstGeom>
        </p:spPr>
      </p:pic>
    </p:spTree>
    <p:extLst>
      <p:ext uri="{BB962C8B-B14F-4D97-AF65-F5344CB8AC3E}">
        <p14:creationId xmlns:p14="http://schemas.microsoft.com/office/powerpoint/2010/main" val="278326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55964" y="956941"/>
            <a:ext cx="7791997" cy="4955203"/>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How can you help at home?</a:t>
            </a:r>
          </a:p>
          <a:p>
            <a:endParaRPr lang="en-US" sz="2400" b="1" u="sng" dirty="0">
              <a:latin typeface="Sassoon Infant Std" panose="020B0503020103030203" pitchFamily="34" charset="0"/>
              <a:cs typeface="Calibri" panose="020F0502020204030204" pitchFamily="34" charset="0"/>
            </a:endParaRP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indoor voices and walking indoors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children to tidy away their toys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Independently put on coats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Independently use the toilet</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Use a knife, fork and spoon</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your child to be curious and enjoy the outdoors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Read together at home – magazines, picture books, school books</a:t>
            </a:r>
          </a:p>
          <a:p>
            <a:pPr marL="457200" indent="-45720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Encourage name recognition and writing </a:t>
            </a:r>
            <a:endParaRPr lang="en-US" sz="2400" dirty="0">
              <a:latin typeface="Sassoon Infant Std" panose="020B0503020103030203" pitchFamily="34" charset="0"/>
            </a:endParaRPr>
          </a:p>
          <a:p>
            <a:pPr marL="457200" indent="-457200">
              <a:buFont typeface="Arial" panose="020B0604020202020204" pitchFamily="34" charset="0"/>
              <a:buChar char="•"/>
            </a:pPr>
            <a:endParaRPr lang="en-US" sz="2800" dirty="0">
              <a:solidFill>
                <a:schemeClr val="accent6">
                  <a:lumMod val="50000"/>
                </a:schemeClr>
              </a:solidFill>
              <a:latin typeface="Comic Sans MS" panose="030F0702030302020204" pitchFamily="66" charset="0"/>
            </a:endParaRPr>
          </a:p>
        </p:txBody>
      </p:sp>
      <p:pic>
        <p:nvPicPr>
          <p:cNvPr id="3074" name="Picture 2" descr="Let's Get Ready for School: Amazon.co.uk: Porter, Jane, Rabei, Carolina:  9781406393880: Books">
            <a:extLst>
              <a:ext uri="{FF2B5EF4-FFF2-40B4-BE49-F238E27FC236}">
                <a16:creationId xmlns:a16="http://schemas.microsoft.com/office/drawing/2014/main" id="{3AB22849-F4D7-0401-6117-ADAC1F10BF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36"/>
          <a:stretch/>
        </p:blipFill>
        <p:spPr bwMode="auto">
          <a:xfrm>
            <a:off x="6569577" y="176507"/>
            <a:ext cx="2438902" cy="238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00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95"/>
            <a:ext cx="9165527" cy="6884360"/>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11" name="Content Placeholder 2">
            <a:extLst>
              <a:ext uri="{FF2B5EF4-FFF2-40B4-BE49-F238E27FC236}">
                <a16:creationId xmlns:a16="http://schemas.microsoft.com/office/drawing/2014/main" id="{53748F7F-8E26-F629-6D8C-3FDAE4E41E71}"/>
              </a:ext>
            </a:extLst>
          </p:cNvPr>
          <p:cNvSpPr txBox="1">
            <a:spLocks/>
          </p:cNvSpPr>
          <p:nvPr/>
        </p:nvSpPr>
        <p:spPr>
          <a:xfrm>
            <a:off x="366783" y="1291366"/>
            <a:ext cx="7772400" cy="5265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GB" sz="1800" dirty="0">
                <a:latin typeface="Sassoon Infant Std" panose="020B0503020103030203" pitchFamily="34" charset="0"/>
              </a:rPr>
              <a:t>Ideas of </a:t>
            </a:r>
            <a:r>
              <a:rPr kumimoji="0" lang="en-GB" sz="1800" b="0" i="0" u="none" strike="noStrike" kern="1200" cap="none" spc="0" normalizeH="0" baseline="0" noProof="0" dirty="0">
                <a:ln>
                  <a:noFill/>
                </a:ln>
                <a:effectLst/>
                <a:uLnTx/>
                <a:uFillTx/>
                <a:latin typeface="Sassoon Infant Std" panose="020B0503020103030203" pitchFamily="34" charset="0"/>
              </a:rPr>
              <a:t>questions to ask your children…</a:t>
            </a:r>
          </a:p>
          <a:p>
            <a:pPr>
              <a:defRPr/>
            </a:pPr>
            <a:r>
              <a:rPr kumimoji="0" lang="en-GB" sz="1800" b="0" i="0" u="none" strike="noStrike" kern="1200" cap="none" spc="0" normalizeH="0" baseline="0" noProof="0" dirty="0">
                <a:ln>
                  <a:noFill/>
                </a:ln>
                <a:effectLst/>
                <a:uLnTx/>
                <a:uFillTx/>
                <a:latin typeface="Sassoon Infant Std" panose="020B0503020103030203" pitchFamily="34" charset="0"/>
              </a:rPr>
              <a:t>What did your friend tell you that you did not know before?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did you sit next to at lunch?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was the first person you smiled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Who made you laugh?</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What was your favourite moment from today?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effectLst/>
                <a:uLnTx/>
                <a:uFillTx/>
                <a:latin typeface="Sassoon Infant Std" panose="020B0503020103030203" pitchFamily="34" charset="0"/>
              </a:rPr>
              <a:t>What did you find easy and what did you find hard?</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effectLst/>
                <a:uLnTx/>
                <a:uFillTx/>
                <a:latin typeface="Sassoon Infant Std" panose="020B0503020103030203" pitchFamily="34" charset="0"/>
              </a:rPr>
              <a:t>Also be ready to share some of your day too.</a:t>
            </a:r>
          </a:p>
          <a:p>
            <a:pPr marL="0" marR="0" lvl="0" indent="0" algn="l" defTabSz="914400" rtl="0" eaLnBrk="1" fontAlgn="auto" latinLnBrk="0" hangingPunct="1">
              <a:lnSpc>
                <a:spcPct val="90000"/>
              </a:lnSpc>
              <a:spcBef>
                <a:spcPts val="1000"/>
              </a:spcBef>
              <a:spcAft>
                <a:spcPts val="0"/>
              </a:spcAft>
              <a:buClrTx/>
              <a:buSzTx/>
              <a:buNone/>
              <a:tabLst/>
              <a:defRPr/>
            </a:pPr>
            <a:endParaRPr lang="en-GB" sz="2000" dirty="0">
              <a:solidFill>
                <a:sysClr val="windowText" lastClr="000000"/>
              </a:solidFill>
              <a:latin typeface="Sassoon Infant Std" panose="020B0503020103030203"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a:t>
            </a:r>
          </a:p>
          <a:p>
            <a:pPr marL="0" marR="0" lvl="0" indent="0" algn="l" defTabSz="914400" rtl="0" eaLnBrk="1" fontAlgn="auto" latinLnBrk="0" hangingPunct="1">
              <a:lnSpc>
                <a:spcPct val="90000"/>
              </a:lnSpc>
              <a:spcBef>
                <a:spcPts val="1000"/>
              </a:spcBef>
              <a:spcAft>
                <a:spcPts val="0"/>
              </a:spcAft>
              <a:buClrTx/>
              <a:buSzTx/>
              <a:buNone/>
              <a:tabLst/>
              <a:defRPr/>
            </a:pPr>
            <a:r>
              <a:rPr lang="en-GB" sz="2400" dirty="0">
                <a:solidFill>
                  <a:schemeClr val="accent6">
                    <a:lumMod val="50000"/>
                  </a:schemeClr>
                </a:solidFill>
                <a:latin typeface="Sassoon Infant Std" panose="020B0503020103030203" pitchFamily="34" charset="0"/>
              </a:rPr>
              <a:t>		</a:t>
            </a:r>
            <a:r>
              <a:rPr lang="en-GB" sz="2400" dirty="0">
                <a:latin typeface="Sassoon Infant Std" panose="020B0503020103030203" pitchFamily="34" charset="0"/>
              </a:rPr>
              <a:t>“What did you learn?”</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400" b="0" i="0" u="none" strike="noStrike" kern="1200" cap="none" spc="0" normalizeH="0" baseline="0" noProof="0" dirty="0">
                <a:ln>
                  <a:noFill/>
                </a:ln>
                <a:effectLst/>
                <a:uLnTx/>
                <a:uFillTx/>
                <a:latin typeface="Sassoon Infant Std" panose="020B0503020103030203" pitchFamily="34" charset="0"/>
              </a:rPr>
              <a:t>		“Nothing, I just played.”</a:t>
            </a:r>
          </a:p>
        </p:txBody>
      </p:sp>
      <p:sp>
        <p:nvSpPr>
          <p:cNvPr id="12" name="Title 1">
            <a:extLst>
              <a:ext uri="{FF2B5EF4-FFF2-40B4-BE49-F238E27FC236}">
                <a16:creationId xmlns:a16="http://schemas.microsoft.com/office/drawing/2014/main" id="{3F44CCBA-0AF5-C2A9-80C7-02DFB35E321F}"/>
              </a:ext>
            </a:extLst>
          </p:cNvPr>
          <p:cNvSpPr txBox="1">
            <a:spLocks/>
          </p:cNvSpPr>
          <p:nvPr/>
        </p:nvSpPr>
        <p:spPr>
          <a:xfrm>
            <a:off x="271532" y="276147"/>
            <a:ext cx="10515600" cy="969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effectLst/>
                <a:uLnTx/>
                <a:uFillTx/>
                <a:latin typeface="Sassoon Infant Std" panose="020B0503020103030203" pitchFamily="34" charset="0"/>
              </a:rPr>
              <a:t>“How was your day?” “Fine!”</a:t>
            </a:r>
          </a:p>
        </p:txBody>
      </p:sp>
      <p:pic>
        <p:nvPicPr>
          <p:cNvPr id="3074" name="Picture 2" descr="Albert Einstein Play is the Highest Form of Research Quote - Etsy UK">
            <a:extLst>
              <a:ext uri="{FF2B5EF4-FFF2-40B4-BE49-F238E27FC236}">
                <a16:creationId xmlns:a16="http://schemas.microsoft.com/office/drawing/2014/main" id="{1B3F4D0B-72E0-1F4C-6572-B0835819E3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2" t="12065" r="5056" b="19241"/>
          <a:stretch/>
        </p:blipFill>
        <p:spPr bwMode="auto">
          <a:xfrm>
            <a:off x="5929285" y="3416702"/>
            <a:ext cx="3157870" cy="3359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224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8"/>
            <a:ext cx="9144000" cy="6868191"/>
          </a:xfrm>
          <a:prstGeom prst="rect">
            <a:avLst/>
          </a:prstGeom>
        </p:spPr>
      </p:pic>
      <p:sp>
        <p:nvSpPr>
          <p:cNvPr id="6" name="TextBox 5"/>
          <p:cNvSpPr txBox="1"/>
          <p:nvPr/>
        </p:nvSpPr>
        <p:spPr>
          <a:xfrm>
            <a:off x="504967" y="1115834"/>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itle 1">
            <a:extLst>
              <a:ext uri="{FF2B5EF4-FFF2-40B4-BE49-F238E27FC236}">
                <a16:creationId xmlns:a16="http://schemas.microsoft.com/office/drawing/2014/main" id="{B3EBCC6A-06DB-8C39-93D8-D2C29811C1EF}"/>
              </a:ext>
            </a:extLst>
          </p:cNvPr>
          <p:cNvSpPr txBox="1">
            <a:spLocks/>
          </p:cNvSpPr>
          <p:nvPr/>
        </p:nvSpPr>
        <p:spPr>
          <a:xfrm>
            <a:off x="366262" y="370614"/>
            <a:ext cx="6872068" cy="1503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sz="4400" b="1" i="0" u="none" strike="noStrike" kern="1200" cap="none" spc="0" normalizeH="0" baseline="0" noProof="0" dirty="0">
                <a:ln>
                  <a:noFill/>
                </a:ln>
                <a:effectLst/>
                <a:uLnTx/>
                <a:uFillTx/>
                <a:latin typeface="Sassoon Infant Std" panose="020B0503020103030203" pitchFamily="34" charset="0"/>
              </a:rPr>
              <a:t>Other notices:</a:t>
            </a: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2026813"/>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First aid: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We will </a:t>
            </a:r>
            <a:r>
              <a:rPr lang="en-GB" dirty="0">
                <a:solidFill>
                  <a:sysClr val="windowText" lastClr="000000"/>
                </a:solidFill>
                <a:latin typeface="Sassoon Infant Std" panose="020B0503020103030203" pitchFamily="34" charset="0"/>
              </a:rPr>
              <a:t>notify</a:t>
            </a: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you </a:t>
            </a:r>
            <a:r>
              <a:rPr lang="en-GB" dirty="0">
                <a:solidFill>
                  <a:sysClr val="windowText" lastClr="000000"/>
                </a:solidFill>
                <a:latin typeface="Sassoon Infant Std" panose="020B0503020103030203" pitchFamily="34" charset="0"/>
              </a:rPr>
              <a:t>of</a:t>
            </a: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a head injury or if we feel your child needs to be collected, as stated in our policy.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GB" dirty="0">
                <a:solidFill>
                  <a:sysClr val="windowText" lastClr="000000"/>
                </a:solidFill>
                <a:latin typeface="Sassoon Infant Std" panose="020B0503020103030203" pitchFamily="34" charset="0"/>
              </a:rPr>
              <a:t>You will receive a notification if your child has been given first aid.</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If no </a:t>
            </a:r>
            <a:r>
              <a:rPr lang="en-GB" dirty="0">
                <a:solidFill>
                  <a:sysClr val="windowText" lastClr="000000"/>
                </a:solidFill>
                <a:latin typeface="Sassoon Infant Std" panose="020B0503020103030203" pitchFamily="34" charset="0"/>
              </a:rPr>
              <a:t>first aid was given to a child, you will not be notified. </a:t>
            </a:r>
            <a:endParaRPr kumimoji="0" lang="en-GB" sz="2800" b="0" i="0" u="none" strike="noStrike" kern="1200" cap="none" spc="0" normalizeH="0" baseline="0" noProof="0" dirty="0">
              <a:ln>
                <a:noFill/>
              </a:ln>
              <a:solidFill>
                <a:sysClr val="windowText" lastClr="000000"/>
              </a:solidFill>
              <a:effectLst/>
              <a:uLnTx/>
              <a:uFillTx/>
              <a:latin typeface="Sassoon Infant Std" panose="020B0503020103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098" name="Picture 2" descr="British Standard First Aid Kits | Seton">
            <a:extLst>
              <a:ext uri="{FF2B5EF4-FFF2-40B4-BE49-F238E27FC236}">
                <a16:creationId xmlns:a16="http://schemas.microsoft.com/office/drawing/2014/main" id="{C4DC6101-453E-9C16-1E07-00A96315F8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11" t="7834" r="3209" b="8610"/>
          <a:stretch/>
        </p:blipFill>
        <p:spPr bwMode="auto">
          <a:xfrm>
            <a:off x="6438795" y="479849"/>
            <a:ext cx="2170745" cy="1978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48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8"/>
            <a:ext cx="9144000" cy="6868191"/>
          </a:xfrm>
          <a:prstGeom prst="rect">
            <a:avLst/>
          </a:prstGeom>
        </p:spPr>
      </p:pic>
      <p:sp>
        <p:nvSpPr>
          <p:cNvPr id="5" name="Title 1">
            <a:extLst>
              <a:ext uri="{FF2B5EF4-FFF2-40B4-BE49-F238E27FC236}">
                <a16:creationId xmlns:a16="http://schemas.microsoft.com/office/drawing/2014/main" id="{B3EBCC6A-06DB-8C39-93D8-D2C29811C1EF}"/>
              </a:ext>
            </a:extLst>
          </p:cNvPr>
          <p:cNvSpPr txBox="1">
            <a:spLocks/>
          </p:cNvSpPr>
          <p:nvPr/>
        </p:nvSpPr>
        <p:spPr>
          <a:xfrm>
            <a:off x="366262" y="370614"/>
            <a:ext cx="6872068" cy="3410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endParaRPr kumimoji="0" lang="en-GB" sz="4400" b="1" i="0" u="none" strike="noStrike" kern="1200" cap="none" spc="0" normalizeH="0" baseline="0" noProof="0" dirty="0">
              <a:ln>
                <a:noFill/>
              </a:ln>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261258" y="2026813"/>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D828119-F3D6-375B-68F2-EC3DC127F811}"/>
              </a:ext>
            </a:extLst>
          </p:cNvPr>
          <p:cNvPicPr>
            <a:picLocks noChangeAspect="1"/>
          </p:cNvPicPr>
          <p:nvPr/>
        </p:nvPicPr>
        <p:blipFill>
          <a:blip r:embed="rId3"/>
          <a:stretch>
            <a:fillRect/>
          </a:stretch>
        </p:blipFill>
        <p:spPr>
          <a:xfrm>
            <a:off x="366262" y="2509591"/>
            <a:ext cx="1749620" cy="2211222"/>
          </a:xfrm>
          <a:prstGeom prst="rect">
            <a:avLst/>
          </a:prstGeom>
        </p:spPr>
      </p:pic>
      <p:pic>
        <p:nvPicPr>
          <p:cNvPr id="9" name="Picture 8">
            <a:extLst>
              <a:ext uri="{FF2B5EF4-FFF2-40B4-BE49-F238E27FC236}">
                <a16:creationId xmlns:a16="http://schemas.microsoft.com/office/drawing/2014/main" id="{BFA4E043-12D5-61C7-31F8-09A9AD729ECB}"/>
              </a:ext>
            </a:extLst>
          </p:cNvPr>
          <p:cNvPicPr>
            <a:picLocks noChangeAspect="1"/>
          </p:cNvPicPr>
          <p:nvPr/>
        </p:nvPicPr>
        <p:blipFill>
          <a:blip r:embed="rId4"/>
          <a:stretch>
            <a:fillRect/>
          </a:stretch>
        </p:blipFill>
        <p:spPr>
          <a:xfrm>
            <a:off x="2517123" y="2686183"/>
            <a:ext cx="1774995" cy="2211222"/>
          </a:xfrm>
          <a:prstGeom prst="rect">
            <a:avLst/>
          </a:prstGeom>
        </p:spPr>
      </p:pic>
      <p:pic>
        <p:nvPicPr>
          <p:cNvPr id="11" name="Picture 10">
            <a:extLst>
              <a:ext uri="{FF2B5EF4-FFF2-40B4-BE49-F238E27FC236}">
                <a16:creationId xmlns:a16="http://schemas.microsoft.com/office/drawing/2014/main" id="{36C5E030-C41C-D736-4CA9-2401EC5C7AE1}"/>
              </a:ext>
            </a:extLst>
          </p:cNvPr>
          <p:cNvPicPr>
            <a:picLocks noChangeAspect="1"/>
          </p:cNvPicPr>
          <p:nvPr/>
        </p:nvPicPr>
        <p:blipFill>
          <a:blip r:embed="rId5"/>
          <a:stretch>
            <a:fillRect/>
          </a:stretch>
        </p:blipFill>
        <p:spPr>
          <a:xfrm>
            <a:off x="4693360" y="2413568"/>
            <a:ext cx="1781052" cy="2241669"/>
          </a:xfrm>
          <a:prstGeom prst="rect">
            <a:avLst/>
          </a:prstGeom>
        </p:spPr>
      </p:pic>
      <p:pic>
        <p:nvPicPr>
          <p:cNvPr id="13" name="Picture 12">
            <a:extLst>
              <a:ext uri="{FF2B5EF4-FFF2-40B4-BE49-F238E27FC236}">
                <a16:creationId xmlns:a16="http://schemas.microsoft.com/office/drawing/2014/main" id="{425BCB38-C465-A683-13B3-79EED74082E8}"/>
              </a:ext>
            </a:extLst>
          </p:cNvPr>
          <p:cNvPicPr>
            <a:picLocks noChangeAspect="1"/>
          </p:cNvPicPr>
          <p:nvPr/>
        </p:nvPicPr>
        <p:blipFill>
          <a:blip r:embed="rId6"/>
          <a:stretch>
            <a:fillRect/>
          </a:stretch>
        </p:blipFill>
        <p:spPr>
          <a:xfrm>
            <a:off x="6951744" y="2691353"/>
            <a:ext cx="1759672" cy="2241669"/>
          </a:xfrm>
          <a:prstGeom prst="rect">
            <a:avLst/>
          </a:prstGeom>
        </p:spPr>
      </p:pic>
      <p:sp>
        <p:nvSpPr>
          <p:cNvPr id="14" name="Title 1">
            <a:extLst>
              <a:ext uri="{FF2B5EF4-FFF2-40B4-BE49-F238E27FC236}">
                <a16:creationId xmlns:a16="http://schemas.microsoft.com/office/drawing/2014/main" id="{62E820FD-DC6C-5A2B-58C6-F9FCECE590AD}"/>
              </a:ext>
            </a:extLst>
          </p:cNvPr>
          <p:cNvSpPr txBox="1">
            <a:spLocks/>
          </p:cNvSpPr>
          <p:nvPr/>
        </p:nvSpPr>
        <p:spPr>
          <a:xfrm>
            <a:off x="261257" y="316317"/>
            <a:ext cx="6872068" cy="951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sz="4400" b="1" i="0" u="none" strike="noStrike" kern="1200" cap="none" spc="0" normalizeH="0" baseline="0" noProof="0" dirty="0">
                <a:ln>
                  <a:noFill/>
                </a:ln>
                <a:effectLst/>
                <a:uLnTx/>
                <a:uFillTx/>
                <a:latin typeface="Sassoon Infant Std" panose="020B0503020103030203" pitchFamily="34" charset="0"/>
              </a:rPr>
              <a:t>Other Adults:</a:t>
            </a:r>
          </a:p>
        </p:txBody>
      </p:sp>
      <p:sp>
        <p:nvSpPr>
          <p:cNvPr id="15" name="TextBox 14">
            <a:extLst>
              <a:ext uri="{FF2B5EF4-FFF2-40B4-BE49-F238E27FC236}">
                <a16:creationId xmlns:a16="http://schemas.microsoft.com/office/drawing/2014/main" id="{2FBAEA86-559B-C20E-3CF2-6CD6E492A50F}"/>
              </a:ext>
            </a:extLst>
          </p:cNvPr>
          <p:cNvSpPr txBox="1"/>
          <p:nvPr/>
        </p:nvSpPr>
        <p:spPr>
          <a:xfrm>
            <a:off x="143838" y="1220310"/>
            <a:ext cx="8856324" cy="1138773"/>
          </a:xfrm>
          <a:prstGeom prst="rect">
            <a:avLst/>
          </a:prstGeom>
          <a:noFill/>
        </p:spPr>
        <p:txBody>
          <a:bodyPr wrap="square" rtlCol="0">
            <a:spAutoFit/>
          </a:bodyPr>
          <a:lstStyle/>
          <a:p>
            <a:r>
              <a:rPr lang="en-GB" sz="2400" dirty="0"/>
              <a:t>	</a:t>
            </a:r>
            <a:r>
              <a:rPr lang="en-GB" sz="2400" dirty="0">
                <a:latin typeface="Sassoon Infant Std" panose="020B0503020103030203" pitchFamily="34" charset="0"/>
              </a:rPr>
              <a:t>Mrs Dance		Mrs Christmas		Mrs Debono		Mr Hanks</a:t>
            </a:r>
          </a:p>
          <a:p>
            <a:r>
              <a:rPr lang="en-GB" sz="2400" dirty="0">
                <a:latin typeface="Sassoon Infant Std" panose="020B0503020103030203" pitchFamily="34" charset="0"/>
              </a:rPr>
              <a:t>     </a:t>
            </a:r>
            <a:r>
              <a:rPr lang="en-GB" sz="2000" dirty="0">
                <a:latin typeface="Sassoon Infant Std" panose="020B0503020103030203" pitchFamily="34" charset="0"/>
              </a:rPr>
              <a:t>Headteacher           SENDCo           </a:t>
            </a:r>
            <a:r>
              <a:rPr lang="en-GB" dirty="0">
                <a:latin typeface="Sassoon Infant Std" panose="020B0503020103030203" pitchFamily="34" charset="0"/>
              </a:rPr>
              <a:t>Assistant Headteacher     </a:t>
            </a:r>
            <a:r>
              <a:rPr lang="en-GB" sz="2000" dirty="0">
                <a:latin typeface="Sassoon Infant Std" panose="020B0503020103030203" pitchFamily="34" charset="0"/>
              </a:rPr>
              <a:t>Inclusion Worker</a:t>
            </a:r>
          </a:p>
          <a:p>
            <a:r>
              <a:rPr lang="en-GB" sz="2000" dirty="0">
                <a:latin typeface="Sassoon Infant Std" panose="020B0503020103030203" pitchFamily="34" charset="0"/>
              </a:rPr>
              <a:t>                           </a:t>
            </a:r>
            <a:r>
              <a:rPr lang="en-GB" dirty="0">
                <a:latin typeface="Sassoon Infant Std" panose="020B0503020103030203" pitchFamily="34" charset="0"/>
              </a:rPr>
              <a:t>Assistant Headteacher</a:t>
            </a:r>
          </a:p>
        </p:txBody>
      </p:sp>
      <p:sp>
        <p:nvSpPr>
          <p:cNvPr id="16" name="TextBox 15">
            <a:extLst>
              <a:ext uri="{FF2B5EF4-FFF2-40B4-BE49-F238E27FC236}">
                <a16:creationId xmlns:a16="http://schemas.microsoft.com/office/drawing/2014/main" id="{48841C99-4556-C851-4E5A-1D21A5CB12CF}"/>
              </a:ext>
            </a:extLst>
          </p:cNvPr>
          <p:cNvSpPr txBox="1"/>
          <p:nvPr/>
        </p:nvSpPr>
        <p:spPr>
          <a:xfrm>
            <a:off x="35287" y="4775401"/>
            <a:ext cx="8623626" cy="461665"/>
          </a:xfrm>
          <a:prstGeom prst="rect">
            <a:avLst/>
          </a:prstGeom>
          <a:noFill/>
        </p:spPr>
        <p:txBody>
          <a:bodyPr wrap="square" rtlCol="0">
            <a:spAutoFit/>
          </a:bodyPr>
          <a:lstStyle/>
          <a:p>
            <a:r>
              <a:rPr lang="en-GB" sz="2400" dirty="0"/>
              <a:t>	</a:t>
            </a:r>
            <a:endParaRPr lang="en-GB" dirty="0"/>
          </a:p>
        </p:txBody>
      </p:sp>
    </p:spTree>
    <p:extLst>
      <p:ext uri="{BB962C8B-B14F-4D97-AF65-F5344CB8AC3E}">
        <p14:creationId xmlns:p14="http://schemas.microsoft.com/office/powerpoint/2010/main" val="1876027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6" y="-1"/>
            <a:ext cx="9167696" cy="6875771"/>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38089" y="493125"/>
            <a:ext cx="5888837" cy="4770537"/>
          </a:xfrm>
          <a:prstGeom prst="rect">
            <a:avLst/>
          </a:prstGeom>
          <a:noFill/>
        </p:spPr>
        <p:txBody>
          <a:bodyPr wrap="square" rtlCol="0">
            <a:spAutoFit/>
          </a:bodyPr>
          <a:lstStyle/>
          <a:p>
            <a:pPr algn="ctr"/>
            <a:r>
              <a:rPr lang="en-US" sz="3600" b="1" u="sng" dirty="0">
                <a:latin typeface="Sassoon Infant Std" panose="020B0503020103030203" pitchFamily="34" charset="0"/>
                <a:cs typeface="Calibri" panose="020F0502020204030204" pitchFamily="34" charset="0"/>
              </a:rPr>
              <a:t>Safeguarding</a:t>
            </a:r>
          </a:p>
          <a:p>
            <a:endParaRPr lang="en-US" sz="2800" dirty="0">
              <a:solidFill>
                <a:schemeClr val="accent6">
                  <a:lumMod val="50000"/>
                </a:schemeClr>
              </a:solidFill>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aim to promote wellbeing and maintain a safe, secure and caring environment where everyone is treated with respect.</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If you have any concerns about a child please report it to </a:t>
            </a:r>
            <a:r>
              <a:rPr lang="en-US" sz="2400" b="1" dirty="0" err="1">
                <a:latin typeface="Sassoon Infant Std" panose="020B0503020103030203" pitchFamily="34" charset="0"/>
                <a:cs typeface="Calibri" panose="020F0502020204030204" pitchFamily="34" charset="0"/>
              </a:rPr>
              <a:t>Mrs</a:t>
            </a:r>
            <a:r>
              <a:rPr lang="en-US" sz="2400" b="1" dirty="0">
                <a:latin typeface="Sassoon Infant Std" panose="020B0503020103030203" pitchFamily="34" charset="0"/>
                <a:cs typeface="Calibri" panose="020F0502020204030204" pitchFamily="34" charset="0"/>
              </a:rPr>
              <a:t> L Dance </a:t>
            </a:r>
            <a:r>
              <a:rPr lang="en-US" sz="2400" dirty="0">
                <a:latin typeface="Sassoon Infant Std" panose="020B0503020103030203" pitchFamily="34" charset="0"/>
                <a:cs typeface="Calibri" panose="020F0502020204030204" pitchFamily="34" charset="0"/>
              </a:rPr>
              <a:t>as the designated safeguarding lead. You can also report your concerns to </a:t>
            </a:r>
            <a:r>
              <a:rPr lang="en-US" sz="2400" b="1" dirty="0" err="1">
                <a:latin typeface="Sassoon Infant Std" panose="020B0503020103030203" pitchFamily="34" charset="0"/>
                <a:cs typeface="Calibri" panose="020F0502020204030204" pitchFamily="34" charset="0"/>
              </a:rPr>
              <a:t>Mrs</a:t>
            </a:r>
            <a:r>
              <a:rPr lang="en-US" sz="2400" b="1" dirty="0">
                <a:latin typeface="Sassoon Infant Std" panose="020B0503020103030203" pitchFamily="34" charset="0"/>
                <a:cs typeface="Calibri" panose="020F0502020204030204" pitchFamily="34" charset="0"/>
              </a:rPr>
              <a:t> Christmas </a:t>
            </a:r>
            <a:r>
              <a:rPr lang="en-US" sz="2400" dirty="0">
                <a:latin typeface="Sassoon Infant Std" panose="020B0503020103030203" pitchFamily="34" charset="0"/>
                <a:cs typeface="Calibri" panose="020F0502020204030204" pitchFamily="34" charset="0"/>
              </a:rPr>
              <a:t>if </a:t>
            </a:r>
            <a:r>
              <a:rPr lang="en-US" sz="2400" dirty="0" err="1">
                <a:latin typeface="Sassoon Infant Std" panose="020B0503020103030203" pitchFamily="34" charset="0"/>
                <a:cs typeface="Calibri" panose="020F0502020204030204" pitchFamily="34" charset="0"/>
              </a:rPr>
              <a:t>Mrs</a:t>
            </a:r>
            <a:r>
              <a:rPr lang="en-US" sz="2400" dirty="0">
                <a:latin typeface="Sassoon Infant Std" panose="020B0503020103030203" pitchFamily="34" charset="0"/>
                <a:cs typeface="Calibri" panose="020F0502020204030204" pitchFamily="34" charset="0"/>
              </a:rPr>
              <a:t> Dance is not available.  </a:t>
            </a:r>
          </a:p>
          <a:p>
            <a:pPr algn="ctr"/>
            <a:endParaRPr lang="en-GB" sz="2400" dirty="0">
              <a:solidFill>
                <a:schemeClr val="accent6">
                  <a:lumMod val="50000"/>
                </a:schemeClr>
              </a:solidFill>
              <a:latin typeface="Comic Sans MS" panose="030F0702030302020204" pitchFamily="66" charset="0"/>
            </a:endParaRPr>
          </a:p>
        </p:txBody>
      </p:sp>
      <p:pic>
        <p:nvPicPr>
          <p:cNvPr id="14" name="Picture 13">
            <a:extLst>
              <a:ext uri="{FF2B5EF4-FFF2-40B4-BE49-F238E27FC236}">
                <a16:creationId xmlns:a16="http://schemas.microsoft.com/office/drawing/2014/main" id="{BC8F7B53-362A-2F7E-5BE2-2E21A4532E76}"/>
              </a:ext>
            </a:extLst>
          </p:cNvPr>
          <p:cNvPicPr>
            <a:picLocks noChangeAspect="1"/>
          </p:cNvPicPr>
          <p:nvPr/>
        </p:nvPicPr>
        <p:blipFill>
          <a:blip r:embed="rId3"/>
          <a:stretch>
            <a:fillRect/>
          </a:stretch>
        </p:blipFill>
        <p:spPr>
          <a:xfrm>
            <a:off x="6683205" y="383825"/>
            <a:ext cx="1749620" cy="2211222"/>
          </a:xfrm>
          <a:prstGeom prst="rect">
            <a:avLst/>
          </a:prstGeom>
        </p:spPr>
      </p:pic>
      <p:pic>
        <p:nvPicPr>
          <p:cNvPr id="16" name="Picture 15">
            <a:extLst>
              <a:ext uri="{FF2B5EF4-FFF2-40B4-BE49-F238E27FC236}">
                <a16:creationId xmlns:a16="http://schemas.microsoft.com/office/drawing/2014/main" id="{8462FBBA-0FD7-5CA9-D6C8-055706D25854}"/>
              </a:ext>
            </a:extLst>
          </p:cNvPr>
          <p:cNvPicPr>
            <a:picLocks noChangeAspect="1"/>
          </p:cNvPicPr>
          <p:nvPr/>
        </p:nvPicPr>
        <p:blipFill>
          <a:blip r:embed="rId4"/>
          <a:stretch>
            <a:fillRect/>
          </a:stretch>
        </p:blipFill>
        <p:spPr>
          <a:xfrm>
            <a:off x="6683205" y="2687149"/>
            <a:ext cx="1774995" cy="2211222"/>
          </a:xfrm>
          <a:prstGeom prst="rect">
            <a:avLst/>
          </a:prstGeom>
        </p:spPr>
      </p:pic>
    </p:spTree>
    <p:extLst>
      <p:ext uri="{BB962C8B-B14F-4D97-AF65-F5344CB8AC3E}">
        <p14:creationId xmlns:p14="http://schemas.microsoft.com/office/powerpoint/2010/main" val="417200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21" y="-1"/>
            <a:ext cx="9256821" cy="6942615"/>
          </a:xfrm>
          <a:prstGeom prst="rect">
            <a:avLst/>
          </a:prstGeom>
        </p:spPr>
      </p:pic>
      <p:sp>
        <p:nvSpPr>
          <p:cNvPr id="6" name="TextBox 5"/>
          <p:cNvSpPr txBox="1"/>
          <p:nvPr/>
        </p:nvSpPr>
        <p:spPr>
          <a:xfrm>
            <a:off x="167087" y="268891"/>
            <a:ext cx="7772400" cy="646331"/>
          </a:xfrm>
          <a:prstGeom prst="rect">
            <a:avLst/>
          </a:prstGeom>
          <a:noFill/>
        </p:spPr>
        <p:txBody>
          <a:bodyPr wrap="square" rtlCol="0">
            <a:spAutoFit/>
          </a:bodyPr>
          <a:lstStyle/>
          <a:p>
            <a:pPr algn="ctr"/>
            <a:r>
              <a:rPr lang="en-US" sz="3600" dirty="0">
                <a:latin typeface="Sassoon Infant Std" panose="020B0503020103030203" pitchFamily="34" charset="0"/>
                <a:cs typeface="Calibri" panose="020F0502020204030204" pitchFamily="34" charset="0"/>
              </a:rPr>
              <a:t>Meet the Ash Tree Class Team</a:t>
            </a:r>
          </a:p>
        </p:txBody>
      </p:sp>
      <p:pic>
        <p:nvPicPr>
          <p:cNvPr id="12" name="Picture 11">
            <a:extLst>
              <a:ext uri="{FF2B5EF4-FFF2-40B4-BE49-F238E27FC236}">
                <a16:creationId xmlns:a16="http://schemas.microsoft.com/office/drawing/2014/main" id="{C415A831-9D35-49AD-B2A2-8E54139F21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087" y="980908"/>
            <a:ext cx="1661376" cy="2136645"/>
          </a:xfrm>
          <a:prstGeom prst="rect">
            <a:avLst/>
          </a:prstGeom>
          <a:noFill/>
          <a:ln>
            <a:noFill/>
          </a:ln>
        </p:spPr>
      </p:pic>
      <p:sp>
        <p:nvSpPr>
          <p:cNvPr id="8" name="TextBox 7">
            <a:extLst>
              <a:ext uri="{FF2B5EF4-FFF2-40B4-BE49-F238E27FC236}">
                <a16:creationId xmlns:a16="http://schemas.microsoft.com/office/drawing/2014/main" id="{E72737BF-1CDD-18B7-E6C1-E503CF8834C2}"/>
              </a:ext>
            </a:extLst>
          </p:cNvPr>
          <p:cNvSpPr txBox="1"/>
          <p:nvPr/>
        </p:nvSpPr>
        <p:spPr>
          <a:xfrm>
            <a:off x="1182341" y="3197434"/>
            <a:ext cx="3244065" cy="1323439"/>
          </a:xfrm>
          <a:prstGeom prst="rect">
            <a:avLst/>
          </a:prstGeom>
          <a:noFill/>
        </p:spPr>
        <p:txBody>
          <a:bodyPr wrap="square" rtlCol="0">
            <a:spAutoFit/>
          </a:bodyPr>
          <a:lstStyle/>
          <a:p>
            <a:pPr algn="ctr"/>
            <a:r>
              <a:rPr lang="en-GB" sz="2000" dirty="0">
                <a:latin typeface="Sassoon Infant Std" panose="020B0503020103030203" pitchFamily="34" charset="0"/>
              </a:rPr>
              <a:t>Miss Lauren Coley </a:t>
            </a:r>
          </a:p>
          <a:p>
            <a:pPr algn="ctr"/>
            <a:r>
              <a:rPr lang="en-GB" sz="2000" dirty="0">
                <a:latin typeface="Sassoon Infant Std" panose="020B0503020103030203" pitchFamily="34" charset="0"/>
              </a:rPr>
              <a:t>Reception Class Teacher</a:t>
            </a:r>
          </a:p>
          <a:p>
            <a:pPr algn="ctr"/>
            <a:r>
              <a:rPr lang="en-GB" sz="2000" dirty="0">
                <a:latin typeface="Sassoon Infant Std" panose="020B0503020103030203" pitchFamily="34" charset="0"/>
              </a:rPr>
              <a:t>Mondays, Tuesdays &amp; Wednesdays</a:t>
            </a:r>
          </a:p>
        </p:txBody>
      </p:sp>
      <p:sp>
        <p:nvSpPr>
          <p:cNvPr id="9" name="TextBox 8">
            <a:extLst>
              <a:ext uri="{FF2B5EF4-FFF2-40B4-BE49-F238E27FC236}">
                <a16:creationId xmlns:a16="http://schemas.microsoft.com/office/drawing/2014/main" id="{468F4BC7-AD71-AFC2-2EBA-41D9F1BE834B}"/>
              </a:ext>
            </a:extLst>
          </p:cNvPr>
          <p:cNvSpPr txBox="1"/>
          <p:nvPr/>
        </p:nvSpPr>
        <p:spPr>
          <a:xfrm>
            <a:off x="4809723" y="3429000"/>
            <a:ext cx="3877078" cy="1015663"/>
          </a:xfrm>
          <a:prstGeom prst="rect">
            <a:avLst/>
          </a:prstGeom>
          <a:noFill/>
        </p:spPr>
        <p:txBody>
          <a:bodyPr wrap="square" rtlCol="0">
            <a:spAutoFit/>
          </a:bodyPr>
          <a:lstStyle/>
          <a:p>
            <a:pPr algn="ctr"/>
            <a:r>
              <a:rPr lang="en-GB" sz="2000" dirty="0">
                <a:latin typeface="Sassoon Infant Std" panose="020B0503020103030203" pitchFamily="34" charset="0"/>
              </a:rPr>
              <a:t>Miss Amy </a:t>
            </a:r>
            <a:r>
              <a:rPr lang="en-GB" sz="2000" dirty="0" err="1">
                <a:latin typeface="Sassoon Infant Std" panose="020B0503020103030203" pitchFamily="34" charset="0"/>
              </a:rPr>
              <a:t>Boase</a:t>
            </a:r>
            <a:r>
              <a:rPr lang="en-GB" sz="2000" dirty="0">
                <a:latin typeface="Sassoon Infant Std" panose="020B0503020103030203" pitchFamily="34" charset="0"/>
              </a:rPr>
              <a:t> / Miss Stone</a:t>
            </a:r>
          </a:p>
          <a:p>
            <a:pPr algn="ctr"/>
            <a:r>
              <a:rPr lang="en-GB" sz="2000" dirty="0">
                <a:latin typeface="Sassoon Infant Std" panose="020B0503020103030203" pitchFamily="34" charset="0"/>
              </a:rPr>
              <a:t>Reception Class Teacher</a:t>
            </a:r>
          </a:p>
          <a:p>
            <a:pPr algn="ctr"/>
            <a:r>
              <a:rPr lang="en-GB" sz="2000" dirty="0">
                <a:latin typeface="Sassoon Infant Std" panose="020B0503020103030203" pitchFamily="34" charset="0"/>
              </a:rPr>
              <a:t>Wednesday, Thursdays &amp; Fridays</a:t>
            </a:r>
          </a:p>
        </p:txBody>
      </p:sp>
      <p:sp>
        <p:nvSpPr>
          <p:cNvPr id="10" name="TextBox 9">
            <a:extLst>
              <a:ext uri="{FF2B5EF4-FFF2-40B4-BE49-F238E27FC236}">
                <a16:creationId xmlns:a16="http://schemas.microsoft.com/office/drawing/2014/main" id="{CB42E9E1-1645-1F19-D34F-6FED84AA98DB}"/>
              </a:ext>
            </a:extLst>
          </p:cNvPr>
          <p:cNvSpPr txBox="1"/>
          <p:nvPr/>
        </p:nvSpPr>
        <p:spPr>
          <a:xfrm>
            <a:off x="3596151" y="5339695"/>
            <a:ext cx="2450255" cy="707886"/>
          </a:xfrm>
          <a:prstGeom prst="rect">
            <a:avLst/>
          </a:prstGeom>
          <a:noFill/>
        </p:spPr>
        <p:txBody>
          <a:bodyPr wrap="square" rtlCol="0">
            <a:spAutoFit/>
          </a:bodyPr>
          <a:lstStyle/>
          <a:p>
            <a:r>
              <a:rPr lang="en-GB" sz="2000" dirty="0">
                <a:latin typeface="Sassoon Infant Std" panose="020B0503020103030203" pitchFamily="34" charset="0"/>
              </a:rPr>
              <a:t>Miss Hatton </a:t>
            </a:r>
          </a:p>
          <a:p>
            <a:r>
              <a:rPr lang="en-GB" sz="2000" dirty="0">
                <a:latin typeface="Sassoon Infant Std" panose="020B0503020103030203" pitchFamily="34" charset="0"/>
              </a:rPr>
              <a:t>Teaching Assistant</a:t>
            </a:r>
          </a:p>
        </p:txBody>
      </p:sp>
      <p:pic>
        <p:nvPicPr>
          <p:cNvPr id="11" name="Picture 10">
            <a:extLst>
              <a:ext uri="{FF2B5EF4-FFF2-40B4-BE49-F238E27FC236}">
                <a16:creationId xmlns:a16="http://schemas.microsoft.com/office/drawing/2014/main" id="{41F7A27B-552E-11C8-4FE4-9FDBBA1AA3AD}"/>
              </a:ext>
            </a:extLst>
          </p:cNvPr>
          <p:cNvPicPr>
            <a:picLocks noChangeAspect="1"/>
          </p:cNvPicPr>
          <p:nvPr/>
        </p:nvPicPr>
        <p:blipFill>
          <a:blip r:embed="rId4"/>
          <a:stretch>
            <a:fillRect/>
          </a:stretch>
        </p:blipFill>
        <p:spPr>
          <a:xfrm>
            <a:off x="2037935" y="1065617"/>
            <a:ext cx="1620000" cy="2021707"/>
          </a:xfrm>
          <a:prstGeom prst="rect">
            <a:avLst/>
          </a:prstGeom>
        </p:spPr>
      </p:pic>
      <p:pic>
        <p:nvPicPr>
          <p:cNvPr id="14" name="Picture 13">
            <a:extLst>
              <a:ext uri="{FF2B5EF4-FFF2-40B4-BE49-F238E27FC236}">
                <a16:creationId xmlns:a16="http://schemas.microsoft.com/office/drawing/2014/main" id="{35076B96-8F04-6412-D8EF-98DC800FE65F}"/>
              </a:ext>
            </a:extLst>
          </p:cNvPr>
          <p:cNvPicPr>
            <a:picLocks noChangeAspect="1"/>
          </p:cNvPicPr>
          <p:nvPr/>
        </p:nvPicPr>
        <p:blipFill>
          <a:blip r:embed="rId5"/>
          <a:stretch>
            <a:fillRect/>
          </a:stretch>
        </p:blipFill>
        <p:spPr>
          <a:xfrm>
            <a:off x="4438067" y="1122363"/>
            <a:ext cx="1620000" cy="2028293"/>
          </a:xfrm>
          <a:prstGeom prst="rect">
            <a:avLst/>
          </a:prstGeom>
        </p:spPr>
      </p:pic>
      <p:pic>
        <p:nvPicPr>
          <p:cNvPr id="17" name="Picture 16">
            <a:extLst>
              <a:ext uri="{FF2B5EF4-FFF2-40B4-BE49-F238E27FC236}">
                <a16:creationId xmlns:a16="http://schemas.microsoft.com/office/drawing/2014/main" id="{319E0CF8-8877-B414-AD0F-BED4A7A3963F}"/>
              </a:ext>
            </a:extLst>
          </p:cNvPr>
          <p:cNvPicPr>
            <a:picLocks noChangeAspect="1"/>
          </p:cNvPicPr>
          <p:nvPr/>
        </p:nvPicPr>
        <p:blipFill>
          <a:blip r:embed="rId6"/>
          <a:stretch>
            <a:fillRect/>
          </a:stretch>
        </p:blipFill>
        <p:spPr>
          <a:xfrm>
            <a:off x="6600202" y="1122362"/>
            <a:ext cx="1852742" cy="2075071"/>
          </a:xfrm>
          <a:prstGeom prst="rect">
            <a:avLst/>
          </a:prstGeom>
        </p:spPr>
      </p:pic>
      <p:pic>
        <p:nvPicPr>
          <p:cNvPr id="1026" name="Picture 2">
            <a:extLst>
              <a:ext uri="{FF2B5EF4-FFF2-40B4-BE49-F238E27FC236}">
                <a16:creationId xmlns:a16="http://schemas.microsoft.com/office/drawing/2014/main" id="{D8331F4A-18D1-869F-AE58-E0F191370F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55" t="13302" r="7481"/>
          <a:stretch/>
        </p:blipFill>
        <p:spPr bwMode="auto">
          <a:xfrm>
            <a:off x="1828463" y="4520873"/>
            <a:ext cx="1635988" cy="207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56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0433" cy="6858000"/>
          </a:xfrm>
          <a:prstGeom prst="rect">
            <a:avLst/>
          </a:prstGeom>
        </p:spPr>
      </p:pic>
      <p:sp>
        <p:nvSpPr>
          <p:cNvPr id="6" name="TextBox 5"/>
          <p:cNvSpPr txBox="1"/>
          <p:nvPr/>
        </p:nvSpPr>
        <p:spPr>
          <a:xfrm>
            <a:off x="1143000" y="698713"/>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1216755" y="1253331"/>
            <a:ext cx="708207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Please do come and talk to </a:t>
            </a:r>
            <a:r>
              <a:rPr lang="en-GB" sz="3600" dirty="0">
                <a:solidFill>
                  <a:sysClr val="windowText" lastClr="000000"/>
                </a:solidFill>
                <a:latin typeface="Sassoon Infant Std" panose="020B0503020103030203" pitchFamily="34" charset="0"/>
              </a:rPr>
              <a:t>us!</a:t>
            </a:r>
          </a:p>
          <a:p>
            <a:pPr marL="0" marR="0" lvl="0" indent="0" algn="l" defTabSz="914400" rtl="0" eaLnBrk="1" fontAlgn="auto" latinLnBrk="0" hangingPunct="1">
              <a:lnSpc>
                <a:spcPct val="90000"/>
              </a:lnSpc>
              <a:spcBef>
                <a:spcPts val="1000"/>
              </a:spcBef>
              <a:spcAft>
                <a:spcPts val="0"/>
              </a:spcAft>
              <a:buClrTx/>
              <a:buSzTx/>
              <a:buNone/>
              <a:tabLst/>
              <a:defRPr/>
            </a:pPr>
            <a:b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br>
            <a:r>
              <a:rPr lang="en-GB" sz="3600" dirty="0">
                <a:solidFill>
                  <a:sysClr val="windowText" lastClr="000000"/>
                </a:solidFill>
                <a:latin typeface="Sassoon Infant Std" panose="020B0503020103030203" pitchFamily="34" charset="0"/>
              </a:rPr>
              <a:t>In the morning,</a:t>
            </a: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 on the door can be busy, but </a:t>
            </a:r>
            <a:r>
              <a:rPr lang="en-GB" sz="3600" dirty="0">
                <a:solidFill>
                  <a:sysClr val="windowText" lastClr="000000"/>
                </a:solidFill>
                <a:latin typeface="Sassoon Infant Std" panose="020B0503020103030203" pitchFamily="34" charset="0"/>
              </a:rPr>
              <a:t>if it is urgent, please let us or the office know. You can make an appointment through the office. </a:t>
            </a:r>
            <a:r>
              <a:rPr kumimoji="0" lang="en-GB" sz="3600" b="0" i="0" u="none" strike="noStrike" kern="1200" cap="none" spc="0" normalizeH="0" baseline="0" noProof="0" dirty="0">
                <a:ln>
                  <a:noFill/>
                </a:ln>
                <a:solidFill>
                  <a:sysClr val="windowText" lastClr="000000"/>
                </a:solidFill>
                <a:effectLst/>
                <a:uLnTx/>
                <a:uFillTx/>
                <a:latin typeface="Sassoon Infant Std" panose="020B0503020103030203" pitchFamily="34" charset="0"/>
              </a:rPr>
              <a:t>They have access to our diaries and can pass a message on. </a:t>
            </a:r>
          </a:p>
        </p:txBody>
      </p:sp>
    </p:spTree>
    <p:extLst>
      <p:ext uri="{BB962C8B-B14F-4D97-AF65-F5344CB8AC3E}">
        <p14:creationId xmlns:p14="http://schemas.microsoft.com/office/powerpoint/2010/main" val="2455789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0433" cy="6858000"/>
          </a:xfrm>
          <a:prstGeom prst="rect">
            <a:avLst/>
          </a:prstGeom>
        </p:spPr>
      </p:pic>
      <p:sp>
        <p:nvSpPr>
          <p:cNvPr id="6" name="TextBox 5"/>
          <p:cNvSpPr txBox="1"/>
          <p:nvPr/>
        </p:nvSpPr>
        <p:spPr>
          <a:xfrm>
            <a:off x="1143000" y="698713"/>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7" name="Content Placeholder 2">
            <a:extLst>
              <a:ext uri="{FF2B5EF4-FFF2-40B4-BE49-F238E27FC236}">
                <a16:creationId xmlns:a16="http://schemas.microsoft.com/office/drawing/2014/main" id="{BAC0A9EA-F95E-46F2-7279-D529E6EA10CD}"/>
              </a:ext>
            </a:extLst>
          </p:cNvPr>
          <p:cNvSpPr txBox="1">
            <a:spLocks/>
          </p:cNvSpPr>
          <p:nvPr/>
        </p:nvSpPr>
        <p:spPr>
          <a:xfrm>
            <a:off x="312629" y="225916"/>
            <a:ext cx="7082077" cy="49891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1" i="0" u="sng" strike="noStrike" kern="1200" cap="none" spc="0" normalizeH="0" baseline="0" noProof="0" dirty="0">
                <a:ln>
                  <a:noFill/>
                </a:ln>
                <a:solidFill>
                  <a:sysClr val="windowText" lastClr="000000"/>
                </a:solidFill>
                <a:effectLst/>
                <a:uLnTx/>
                <a:uFillTx/>
                <a:latin typeface="Sassoon Infant Std" panose="020B0503020103030203" pitchFamily="34" charset="0"/>
              </a:rPr>
              <a:t>Online Safety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21E086-686C-76FA-ED4F-FE61FD1CE6DA}"/>
              </a:ext>
            </a:extLst>
          </p:cNvPr>
          <p:cNvPicPr>
            <a:picLocks noChangeAspect="1"/>
          </p:cNvPicPr>
          <p:nvPr/>
        </p:nvPicPr>
        <p:blipFill>
          <a:blip r:embed="rId3"/>
          <a:stretch>
            <a:fillRect/>
          </a:stretch>
        </p:blipFill>
        <p:spPr>
          <a:xfrm>
            <a:off x="470768" y="822150"/>
            <a:ext cx="3933182" cy="5640442"/>
          </a:xfrm>
          <a:prstGeom prst="rect">
            <a:avLst/>
          </a:prstGeom>
        </p:spPr>
      </p:pic>
      <p:grpSp>
        <p:nvGrpSpPr>
          <p:cNvPr id="8" name="Group 7">
            <a:extLst>
              <a:ext uri="{FF2B5EF4-FFF2-40B4-BE49-F238E27FC236}">
                <a16:creationId xmlns:a16="http://schemas.microsoft.com/office/drawing/2014/main" id="{6D8546DE-848E-569C-0C0F-D6AE9A278703}"/>
              </a:ext>
            </a:extLst>
          </p:cNvPr>
          <p:cNvGrpSpPr/>
          <p:nvPr/>
        </p:nvGrpSpPr>
        <p:grpSpPr>
          <a:xfrm>
            <a:off x="5687035" y="1730832"/>
            <a:ext cx="2842621" cy="1647004"/>
            <a:chOff x="255651" y="290782"/>
            <a:chExt cx="5318431" cy="3313352"/>
          </a:xfrm>
        </p:grpSpPr>
        <p:sp>
          <p:nvSpPr>
            <p:cNvPr id="9" name="Rectangle: Rounded Corners 8">
              <a:extLst>
                <a:ext uri="{FF2B5EF4-FFF2-40B4-BE49-F238E27FC236}">
                  <a16:creationId xmlns:a16="http://schemas.microsoft.com/office/drawing/2014/main" id="{570AA599-42B1-4B5F-175F-F560EC0AC5CB}"/>
                </a:ext>
              </a:extLst>
            </p:cNvPr>
            <p:cNvSpPr/>
            <p:nvPr/>
          </p:nvSpPr>
          <p:spPr>
            <a:xfrm>
              <a:off x="255651" y="290782"/>
              <a:ext cx="2061966" cy="2279737"/>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sp>
          <p:nvSpPr>
            <p:cNvPr id="10" name="Rectangle: Rounded Corners 9">
              <a:extLst>
                <a:ext uri="{FF2B5EF4-FFF2-40B4-BE49-F238E27FC236}">
                  <a16:creationId xmlns:a16="http://schemas.microsoft.com/office/drawing/2014/main" id="{143363C2-48A9-5284-19C1-5A8D6F58DEAD}"/>
                </a:ext>
              </a:extLst>
            </p:cNvPr>
            <p:cNvSpPr/>
            <p:nvPr/>
          </p:nvSpPr>
          <p:spPr>
            <a:xfrm>
              <a:off x="261259" y="1414907"/>
              <a:ext cx="5312823" cy="2187131"/>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grpSp>
          <p:nvGrpSpPr>
            <p:cNvPr id="11" name="Group 10">
              <a:extLst>
                <a:ext uri="{FF2B5EF4-FFF2-40B4-BE49-F238E27FC236}">
                  <a16:creationId xmlns:a16="http://schemas.microsoft.com/office/drawing/2014/main" id="{6D42E6D8-D788-7F97-6BEB-621EF53194D7}"/>
                </a:ext>
              </a:extLst>
            </p:cNvPr>
            <p:cNvGrpSpPr/>
            <p:nvPr/>
          </p:nvGrpSpPr>
          <p:grpSpPr>
            <a:xfrm>
              <a:off x="295277" y="357271"/>
              <a:ext cx="5102421" cy="3246863"/>
              <a:chOff x="358879" y="166327"/>
              <a:chExt cx="5102421" cy="3246863"/>
            </a:xfrm>
          </p:grpSpPr>
          <p:pic>
            <p:nvPicPr>
              <p:cNvPr id="13" name="Picture 12">
                <a:extLst>
                  <a:ext uri="{FF2B5EF4-FFF2-40B4-BE49-F238E27FC236}">
                    <a16:creationId xmlns:a16="http://schemas.microsoft.com/office/drawing/2014/main" id="{4117F838-5AB6-B423-0C9A-09E4B86751DB}"/>
                  </a:ext>
                </a:extLst>
              </p:cNvPr>
              <p:cNvPicPr>
                <a:picLocks noChangeAspect="1"/>
              </p:cNvPicPr>
              <p:nvPr/>
            </p:nvPicPr>
            <p:blipFill>
              <a:blip r:embed="rId4"/>
              <a:stretch>
                <a:fillRect/>
              </a:stretch>
            </p:blipFill>
            <p:spPr>
              <a:xfrm>
                <a:off x="358879" y="1316038"/>
                <a:ext cx="784121" cy="1000125"/>
              </a:xfrm>
              <a:prstGeom prst="rect">
                <a:avLst/>
              </a:prstGeom>
            </p:spPr>
          </p:pic>
          <p:pic>
            <p:nvPicPr>
              <p:cNvPr id="14" name="Picture 13">
                <a:extLst>
                  <a:ext uri="{FF2B5EF4-FFF2-40B4-BE49-F238E27FC236}">
                    <a16:creationId xmlns:a16="http://schemas.microsoft.com/office/drawing/2014/main" id="{DAA255E3-D911-B30A-C041-B46EDD07E443}"/>
                  </a:ext>
                </a:extLst>
              </p:cNvPr>
              <p:cNvPicPr>
                <a:picLocks noChangeAspect="1"/>
              </p:cNvPicPr>
              <p:nvPr/>
            </p:nvPicPr>
            <p:blipFill>
              <a:blip r:embed="rId5"/>
              <a:stretch>
                <a:fillRect/>
              </a:stretch>
            </p:blipFill>
            <p:spPr>
              <a:xfrm>
                <a:off x="1215116" y="1316038"/>
                <a:ext cx="784121" cy="1000125"/>
              </a:xfrm>
              <a:prstGeom prst="rect">
                <a:avLst/>
              </a:prstGeom>
            </p:spPr>
          </p:pic>
          <p:pic>
            <p:nvPicPr>
              <p:cNvPr id="15" name="Picture 14">
                <a:extLst>
                  <a:ext uri="{FF2B5EF4-FFF2-40B4-BE49-F238E27FC236}">
                    <a16:creationId xmlns:a16="http://schemas.microsoft.com/office/drawing/2014/main" id="{F0F28C11-964B-22DD-585E-0411C0368393}"/>
                  </a:ext>
                </a:extLst>
              </p:cNvPr>
              <p:cNvPicPr>
                <a:picLocks noChangeAspect="1"/>
              </p:cNvPicPr>
              <p:nvPr/>
            </p:nvPicPr>
            <p:blipFill>
              <a:blip r:embed="rId6"/>
              <a:stretch>
                <a:fillRect/>
              </a:stretch>
            </p:blipFill>
            <p:spPr>
              <a:xfrm>
                <a:off x="2086828" y="1301750"/>
                <a:ext cx="784122" cy="1014413"/>
              </a:xfrm>
              <a:prstGeom prst="rect">
                <a:avLst/>
              </a:prstGeom>
            </p:spPr>
          </p:pic>
          <p:pic>
            <p:nvPicPr>
              <p:cNvPr id="16" name="Picture 15">
                <a:extLst>
                  <a:ext uri="{FF2B5EF4-FFF2-40B4-BE49-F238E27FC236}">
                    <a16:creationId xmlns:a16="http://schemas.microsoft.com/office/drawing/2014/main" id="{F928E9DB-EA4C-88A8-EDC6-28139D11E547}"/>
                  </a:ext>
                </a:extLst>
              </p:cNvPr>
              <p:cNvPicPr>
                <a:picLocks noChangeAspect="1"/>
              </p:cNvPicPr>
              <p:nvPr/>
            </p:nvPicPr>
            <p:blipFill>
              <a:blip r:embed="rId7"/>
              <a:stretch>
                <a:fillRect/>
              </a:stretch>
            </p:blipFill>
            <p:spPr>
              <a:xfrm>
                <a:off x="2936500" y="1288786"/>
                <a:ext cx="771525" cy="1027378"/>
              </a:xfrm>
              <a:prstGeom prst="rect">
                <a:avLst/>
              </a:prstGeom>
            </p:spPr>
          </p:pic>
          <p:pic>
            <p:nvPicPr>
              <p:cNvPr id="17" name="Picture 16">
                <a:extLst>
                  <a:ext uri="{FF2B5EF4-FFF2-40B4-BE49-F238E27FC236}">
                    <a16:creationId xmlns:a16="http://schemas.microsoft.com/office/drawing/2014/main" id="{69320B1E-538E-06B6-1719-EF853567F866}"/>
                  </a:ext>
                </a:extLst>
              </p:cNvPr>
              <p:cNvPicPr>
                <a:picLocks noChangeAspect="1"/>
              </p:cNvPicPr>
              <p:nvPr/>
            </p:nvPicPr>
            <p:blipFill>
              <a:blip r:embed="rId8"/>
              <a:stretch>
                <a:fillRect/>
              </a:stretch>
            </p:blipFill>
            <p:spPr>
              <a:xfrm>
                <a:off x="3814778" y="1283362"/>
                <a:ext cx="771525" cy="1027379"/>
              </a:xfrm>
              <a:prstGeom prst="rect">
                <a:avLst/>
              </a:prstGeom>
            </p:spPr>
          </p:pic>
          <p:pic>
            <p:nvPicPr>
              <p:cNvPr id="18" name="Picture 17">
                <a:extLst>
                  <a:ext uri="{FF2B5EF4-FFF2-40B4-BE49-F238E27FC236}">
                    <a16:creationId xmlns:a16="http://schemas.microsoft.com/office/drawing/2014/main" id="{3F92C769-8AE8-5824-EC66-2AA4BCB7BBDF}"/>
                  </a:ext>
                </a:extLst>
              </p:cNvPr>
              <p:cNvPicPr>
                <a:picLocks noChangeAspect="1"/>
              </p:cNvPicPr>
              <p:nvPr/>
            </p:nvPicPr>
            <p:blipFill>
              <a:blip r:embed="rId9"/>
              <a:stretch>
                <a:fillRect/>
              </a:stretch>
            </p:blipFill>
            <p:spPr>
              <a:xfrm>
                <a:off x="2950523" y="2382394"/>
                <a:ext cx="757502" cy="1028700"/>
              </a:xfrm>
              <a:prstGeom prst="rect">
                <a:avLst/>
              </a:prstGeom>
            </p:spPr>
          </p:pic>
          <p:pic>
            <p:nvPicPr>
              <p:cNvPr id="19" name="Picture 18">
                <a:extLst>
                  <a:ext uri="{FF2B5EF4-FFF2-40B4-BE49-F238E27FC236}">
                    <a16:creationId xmlns:a16="http://schemas.microsoft.com/office/drawing/2014/main" id="{04BC9A7B-A677-556B-32ED-C5E862B28300}"/>
                  </a:ext>
                </a:extLst>
              </p:cNvPr>
              <p:cNvPicPr>
                <a:picLocks noChangeAspect="1"/>
              </p:cNvPicPr>
              <p:nvPr/>
            </p:nvPicPr>
            <p:blipFill>
              <a:blip r:embed="rId10"/>
              <a:stretch>
                <a:fillRect/>
              </a:stretch>
            </p:blipFill>
            <p:spPr>
              <a:xfrm>
                <a:off x="3809907" y="2384490"/>
                <a:ext cx="757502" cy="1028700"/>
              </a:xfrm>
              <a:prstGeom prst="rect">
                <a:avLst/>
              </a:prstGeom>
            </p:spPr>
          </p:pic>
          <p:pic>
            <p:nvPicPr>
              <p:cNvPr id="20" name="Picture 19">
                <a:extLst>
                  <a:ext uri="{FF2B5EF4-FFF2-40B4-BE49-F238E27FC236}">
                    <a16:creationId xmlns:a16="http://schemas.microsoft.com/office/drawing/2014/main" id="{A9A01E18-E410-3B59-D77C-5727F276C0C7}"/>
                  </a:ext>
                </a:extLst>
              </p:cNvPr>
              <p:cNvPicPr>
                <a:picLocks noChangeAspect="1"/>
              </p:cNvPicPr>
              <p:nvPr/>
            </p:nvPicPr>
            <p:blipFill>
              <a:blip r:embed="rId11"/>
              <a:stretch>
                <a:fillRect/>
              </a:stretch>
            </p:blipFill>
            <p:spPr>
              <a:xfrm>
                <a:off x="4690997" y="1293955"/>
                <a:ext cx="757503" cy="1016786"/>
              </a:xfrm>
              <a:prstGeom prst="rect">
                <a:avLst/>
              </a:prstGeom>
            </p:spPr>
          </p:pic>
          <p:pic>
            <p:nvPicPr>
              <p:cNvPr id="21" name="Picture 20">
                <a:extLst>
                  <a:ext uri="{FF2B5EF4-FFF2-40B4-BE49-F238E27FC236}">
                    <a16:creationId xmlns:a16="http://schemas.microsoft.com/office/drawing/2014/main" id="{6D82CF92-5CEE-4843-44DC-67CBE711D51C}"/>
                  </a:ext>
                </a:extLst>
              </p:cNvPr>
              <p:cNvPicPr>
                <a:picLocks noChangeAspect="1"/>
              </p:cNvPicPr>
              <p:nvPr/>
            </p:nvPicPr>
            <p:blipFill>
              <a:blip r:embed="rId12"/>
              <a:stretch>
                <a:fillRect/>
              </a:stretch>
            </p:blipFill>
            <p:spPr>
              <a:xfrm>
                <a:off x="4703797" y="2397058"/>
                <a:ext cx="757503" cy="1011238"/>
              </a:xfrm>
              <a:prstGeom prst="rect">
                <a:avLst/>
              </a:prstGeom>
            </p:spPr>
          </p:pic>
          <p:pic>
            <p:nvPicPr>
              <p:cNvPr id="22" name="Picture 21">
                <a:extLst>
                  <a:ext uri="{FF2B5EF4-FFF2-40B4-BE49-F238E27FC236}">
                    <a16:creationId xmlns:a16="http://schemas.microsoft.com/office/drawing/2014/main" id="{12E0E0B4-1777-B4CE-995C-28A7DF81ED49}"/>
                  </a:ext>
                </a:extLst>
              </p:cNvPr>
              <p:cNvPicPr>
                <a:picLocks noChangeAspect="1"/>
              </p:cNvPicPr>
              <p:nvPr/>
            </p:nvPicPr>
            <p:blipFill>
              <a:blip r:embed="rId13"/>
              <a:stretch>
                <a:fillRect/>
              </a:stretch>
            </p:blipFill>
            <p:spPr>
              <a:xfrm>
                <a:off x="1469553" y="166327"/>
                <a:ext cx="757503" cy="981075"/>
              </a:xfrm>
              <a:prstGeom prst="rect">
                <a:avLst/>
              </a:prstGeom>
            </p:spPr>
          </p:pic>
          <p:pic>
            <p:nvPicPr>
              <p:cNvPr id="23" name="Picture 22">
                <a:extLst>
                  <a:ext uri="{FF2B5EF4-FFF2-40B4-BE49-F238E27FC236}">
                    <a16:creationId xmlns:a16="http://schemas.microsoft.com/office/drawing/2014/main" id="{9ABDDF84-1529-2607-4214-56F6E6E4417C}"/>
                  </a:ext>
                </a:extLst>
              </p:cNvPr>
              <p:cNvPicPr>
                <a:picLocks noChangeAspect="1"/>
              </p:cNvPicPr>
              <p:nvPr/>
            </p:nvPicPr>
            <p:blipFill>
              <a:blip r:embed="rId14"/>
              <a:stretch>
                <a:fillRect/>
              </a:stretch>
            </p:blipFill>
            <p:spPr>
              <a:xfrm>
                <a:off x="363897" y="2397058"/>
                <a:ext cx="771525" cy="945856"/>
              </a:xfrm>
              <a:prstGeom prst="rect">
                <a:avLst/>
              </a:prstGeom>
            </p:spPr>
          </p:pic>
          <p:pic>
            <p:nvPicPr>
              <p:cNvPr id="24" name="Picture 23">
                <a:extLst>
                  <a:ext uri="{FF2B5EF4-FFF2-40B4-BE49-F238E27FC236}">
                    <a16:creationId xmlns:a16="http://schemas.microsoft.com/office/drawing/2014/main" id="{FB616BAA-3555-6C93-5D30-D644C8560B90}"/>
                  </a:ext>
                </a:extLst>
              </p:cNvPr>
              <p:cNvPicPr>
                <a:picLocks noChangeAspect="1"/>
              </p:cNvPicPr>
              <p:nvPr/>
            </p:nvPicPr>
            <p:blipFill>
              <a:blip r:embed="rId15"/>
              <a:stretch>
                <a:fillRect/>
              </a:stretch>
            </p:blipFill>
            <p:spPr>
              <a:xfrm>
                <a:off x="1227711" y="2419350"/>
                <a:ext cx="771526" cy="945706"/>
              </a:xfrm>
              <a:prstGeom prst="rect">
                <a:avLst/>
              </a:prstGeom>
            </p:spPr>
          </p:pic>
          <p:pic>
            <p:nvPicPr>
              <p:cNvPr id="25" name="Picture 24">
                <a:extLst>
                  <a:ext uri="{FF2B5EF4-FFF2-40B4-BE49-F238E27FC236}">
                    <a16:creationId xmlns:a16="http://schemas.microsoft.com/office/drawing/2014/main" id="{6CCC2F44-261C-255E-7D86-9E11D151DE17}"/>
                  </a:ext>
                </a:extLst>
              </p:cNvPr>
              <p:cNvPicPr>
                <a:picLocks noChangeAspect="1"/>
              </p:cNvPicPr>
              <p:nvPr/>
            </p:nvPicPr>
            <p:blipFill>
              <a:blip r:embed="rId16"/>
              <a:stretch>
                <a:fillRect/>
              </a:stretch>
            </p:blipFill>
            <p:spPr>
              <a:xfrm>
                <a:off x="2085625" y="2412738"/>
                <a:ext cx="781050" cy="962240"/>
              </a:xfrm>
              <a:prstGeom prst="rect">
                <a:avLst/>
              </a:prstGeom>
            </p:spPr>
          </p:pic>
        </p:grpSp>
        <p:pic>
          <p:nvPicPr>
            <p:cNvPr id="12" name="Picture 11">
              <a:extLst>
                <a:ext uri="{FF2B5EF4-FFF2-40B4-BE49-F238E27FC236}">
                  <a16:creationId xmlns:a16="http://schemas.microsoft.com/office/drawing/2014/main" id="{07B0ADF5-03CF-7685-BEB0-3FFFC9FE5509}"/>
                </a:ext>
              </a:extLst>
            </p:cNvPr>
            <p:cNvPicPr>
              <a:picLocks noChangeAspect="1"/>
            </p:cNvPicPr>
            <p:nvPr/>
          </p:nvPicPr>
          <p:blipFill rotWithShape="1">
            <a:blip r:embed="rId17"/>
            <a:srcRect l="4629" t="13090" r="79227" b="18769"/>
            <a:stretch/>
          </p:blipFill>
          <p:spPr>
            <a:xfrm>
              <a:off x="278095" y="446801"/>
              <a:ext cx="1062160" cy="812467"/>
            </a:xfrm>
            <a:prstGeom prst="rect">
              <a:avLst/>
            </a:prstGeom>
          </p:spPr>
        </p:pic>
      </p:grpSp>
      <p:grpSp>
        <p:nvGrpSpPr>
          <p:cNvPr id="26" name="Group 25">
            <a:extLst>
              <a:ext uri="{FF2B5EF4-FFF2-40B4-BE49-F238E27FC236}">
                <a16:creationId xmlns:a16="http://schemas.microsoft.com/office/drawing/2014/main" id="{C37BC602-2866-7FFE-FD7E-8584FDF2597C}"/>
              </a:ext>
            </a:extLst>
          </p:cNvPr>
          <p:cNvGrpSpPr/>
          <p:nvPr/>
        </p:nvGrpSpPr>
        <p:grpSpPr>
          <a:xfrm>
            <a:off x="5709491" y="3675706"/>
            <a:ext cx="1671723" cy="1200329"/>
            <a:chOff x="261259" y="4068112"/>
            <a:chExt cx="3045613" cy="2382792"/>
          </a:xfrm>
        </p:grpSpPr>
        <p:sp>
          <p:nvSpPr>
            <p:cNvPr id="27" name="Rectangle: Rounded Corners 26">
              <a:extLst>
                <a:ext uri="{FF2B5EF4-FFF2-40B4-BE49-F238E27FC236}">
                  <a16:creationId xmlns:a16="http://schemas.microsoft.com/office/drawing/2014/main" id="{C38DCCC6-12C2-1D77-479C-B7CF5018ABF6}"/>
                </a:ext>
              </a:extLst>
            </p:cNvPr>
            <p:cNvSpPr/>
            <p:nvPr/>
          </p:nvSpPr>
          <p:spPr>
            <a:xfrm>
              <a:off x="295277" y="4171167"/>
              <a:ext cx="3011595" cy="2279737"/>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grpSp>
          <p:nvGrpSpPr>
            <p:cNvPr id="28" name="Group 27">
              <a:extLst>
                <a:ext uri="{FF2B5EF4-FFF2-40B4-BE49-F238E27FC236}">
                  <a16:creationId xmlns:a16="http://schemas.microsoft.com/office/drawing/2014/main" id="{02D417D3-F038-D0EA-1864-C294D0C1E467}"/>
                </a:ext>
              </a:extLst>
            </p:cNvPr>
            <p:cNvGrpSpPr/>
            <p:nvPr/>
          </p:nvGrpSpPr>
          <p:grpSpPr>
            <a:xfrm>
              <a:off x="520378" y="4279242"/>
              <a:ext cx="2561392" cy="2042596"/>
              <a:chOff x="-538166" y="4457817"/>
              <a:chExt cx="2561392" cy="2042596"/>
            </a:xfrm>
          </p:grpSpPr>
          <p:pic>
            <p:nvPicPr>
              <p:cNvPr id="30" name="Picture 29">
                <a:extLst>
                  <a:ext uri="{FF2B5EF4-FFF2-40B4-BE49-F238E27FC236}">
                    <a16:creationId xmlns:a16="http://schemas.microsoft.com/office/drawing/2014/main" id="{CB1995B0-20D9-4179-6280-D317930AD671}"/>
                  </a:ext>
                </a:extLst>
              </p:cNvPr>
              <p:cNvPicPr>
                <a:picLocks noChangeAspect="1"/>
              </p:cNvPicPr>
              <p:nvPr/>
            </p:nvPicPr>
            <p:blipFill rotWithShape="1">
              <a:blip r:embed="rId18"/>
              <a:srcRect/>
              <a:stretch/>
            </p:blipFill>
            <p:spPr>
              <a:xfrm>
                <a:off x="1259072" y="4457817"/>
                <a:ext cx="764154" cy="947962"/>
              </a:xfrm>
              <a:prstGeom prst="rect">
                <a:avLst/>
              </a:prstGeom>
            </p:spPr>
          </p:pic>
          <p:pic>
            <p:nvPicPr>
              <p:cNvPr id="31" name="Picture 30">
                <a:extLst>
                  <a:ext uri="{FF2B5EF4-FFF2-40B4-BE49-F238E27FC236}">
                    <a16:creationId xmlns:a16="http://schemas.microsoft.com/office/drawing/2014/main" id="{1836A1E6-4549-8FB8-0B2D-E69AA5888601}"/>
                  </a:ext>
                </a:extLst>
              </p:cNvPr>
              <p:cNvPicPr>
                <a:picLocks noChangeAspect="1"/>
              </p:cNvPicPr>
              <p:nvPr/>
            </p:nvPicPr>
            <p:blipFill>
              <a:blip r:embed="rId19"/>
              <a:stretch>
                <a:fillRect/>
              </a:stretch>
            </p:blipFill>
            <p:spPr>
              <a:xfrm>
                <a:off x="403390" y="4457817"/>
                <a:ext cx="764154" cy="947962"/>
              </a:xfrm>
              <a:prstGeom prst="rect">
                <a:avLst/>
              </a:prstGeom>
            </p:spPr>
          </p:pic>
          <p:pic>
            <p:nvPicPr>
              <p:cNvPr id="32" name="Picture 31">
                <a:extLst>
                  <a:ext uri="{FF2B5EF4-FFF2-40B4-BE49-F238E27FC236}">
                    <a16:creationId xmlns:a16="http://schemas.microsoft.com/office/drawing/2014/main" id="{3153FC42-1A92-65D1-D49C-5B837A88D135}"/>
                  </a:ext>
                </a:extLst>
              </p:cNvPr>
              <p:cNvPicPr>
                <a:picLocks noChangeAspect="1"/>
              </p:cNvPicPr>
              <p:nvPr/>
            </p:nvPicPr>
            <p:blipFill>
              <a:blip r:embed="rId20"/>
              <a:stretch>
                <a:fillRect/>
              </a:stretch>
            </p:blipFill>
            <p:spPr>
              <a:xfrm>
                <a:off x="358470" y="5464395"/>
                <a:ext cx="764154" cy="944435"/>
              </a:xfrm>
              <a:prstGeom prst="rect">
                <a:avLst/>
              </a:prstGeom>
            </p:spPr>
          </p:pic>
          <p:pic>
            <p:nvPicPr>
              <p:cNvPr id="33" name="Picture 32">
                <a:extLst>
                  <a:ext uri="{FF2B5EF4-FFF2-40B4-BE49-F238E27FC236}">
                    <a16:creationId xmlns:a16="http://schemas.microsoft.com/office/drawing/2014/main" id="{BBD45810-0FCE-F342-C451-194FEA6D7EE2}"/>
                  </a:ext>
                </a:extLst>
              </p:cNvPr>
              <p:cNvPicPr>
                <a:picLocks noChangeAspect="1"/>
              </p:cNvPicPr>
              <p:nvPr/>
            </p:nvPicPr>
            <p:blipFill>
              <a:blip r:embed="rId21"/>
              <a:stretch>
                <a:fillRect/>
              </a:stretch>
            </p:blipFill>
            <p:spPr>
              <a:xfrm>
                <a:off x="1265082" y="5555978"/>
                <a:ext cx="758144" cy="944435"/>
              </a:xfrm>
              <a:prstGeom prst="rect">
                <a:avLst/>
              </a:prstGeom>
            </p:spPr>
          </p:pic>
          <p:pic>
            <p:nvPicPr>
              <p:cNvPr id="34" name="Picture 33">
                <a:extLst>
                  <a:ext uri="{FF2B5EF4-FFF2-40B4-BE49-F238E27FC236}">
                    <a16:creationId xmlns:a16="http://schemas.microsoft.com/office/drawing/2014/main" id="{D767677E-DAE4-93F2-0C88-708E8C1DCFAF}"/>
                  </a:ext>
                </a:extLst>
              </p:cNvPr>
              <p:cNvPicPr>
                <a:picLocks noChangeAspect="1"/>
              </p:cNvPicPr>
              <p:nvPr/>
            </p:nvPicPr>
            <p:blipFill>
              <a:blip r:embed="rId22"/>
              <a:stretch>
                <a:fillRect/>
              </a:stretch>
            </p:blipFill>
            <p:spPr>
              <a:xfrm>
                <a:off x="-538166" y="5525439"/>
                <a:ext cx="758144" cy="944435"/>
              </a:xfrm>
              <a:prstGeom prst="rect">
                <a:avLst/>
              </a:prstGeom>
            </p:spPr>
          </p:pic>
        </p:grpSp>
        <p:pic>
          <p:nvPicPr>
            <p:cNvPr id="29" name="Picture 28">
              <a:extLst>
                <a:ext uri="{FF2B5EF4-FFF2-40B4-BE49-F238E27FC236}">
                  <a16:creationId xmlns:a16="http://schemas.microsoft.com/office/drawing/2014/main" id="{B373E013-6C1A-ECC1-DA6A-D3E0DA60D4D7}"/>
                </a:ext>
              </a:extLst>
            </p:cNvPr>
            <p:cNvPicPr>
              <a:picLocks noChangeAspect="1"/>
            </p:cNvPicPr>
            <p:nvPr/>
          </p:nvPicPr>
          <p:blipFill rotWithShape="1">
            <a:blip r:embed="rId23"/>
            <a:srcRect l="6992" t="17731" r="11890" b="10797"/>
            <a:stretch/>
          </p:blipFill>
          <p:spPr>
            <a:xfrm>
              <a:off x="261259" y="4068112"/>
              <a:ext cx="1144692" cy="887979"/>
            </a:xfrm>
            <a:prstGeom prst="rect">
              <a:avLst/>
            </a:prstGeom>
          </p:spPr>
        </p:pic>
      </p:grpSp>
      <p:grpSp>
        <p:nvGrpSpPr>
          <p:cNvPr id="35" name="Group 34">
            <a:extLst>
              <a:ext uri="{FF2B5EF4-FFF2-40B4-BE49-F238E27FC236}">
                <a16:creationId xmlns:a16="http://schemas.microsoft.com/office/drawing/2014/main" id="{66D2F774-BBA6-B964-3028-EF1F2C79697B}"/>
              </a:ext>
            </a:extLst>
          </p:cNvPr>
          <p:cNvGrpSpPr/>
          <p:nvPr/>
        </p:nvGrpSpPr>
        <p:grpSpPr>
          <a:xfrm>
            <a:off x="5687035" y="5154871"/>
            <a:ext cx="894501" cy="1135767"/>
            <a:chOff x="5042806" y="4171167"/>
            <a:chExt cx="1793377" cy="1998944"/>
          </a:xfrm>
        </p:grpSpPr>
        <p:sp>
          <p:nvSpPr>
            <p:cNvPr id="36" name="Rectangle: Rounded Corners 35">
              <a:extLst>
                <a:ext uri="{FF2B5EF4-FFF2-40B4-BE49-F238E27FC236}">
                  <a16:creationId xmlns:a16="http://schemas.microsoft.com/office/drawing/2014/main" id="{EC75DADE-3618-ACC7-4D0A-367141C4F3E7}"/>
                </a:ext>
              </a:extLst>
            </p:cNvPr>
            <p:cNvSpPr/>
            <p:nvPr/>
          </p:nvSpPr>
          <p:spPr>
            <a:xfrm>
              <a:off x="5042806" y="5008996"/>
              <a:ext cx="1793377" cy="1161115"/>
            </a:xfrm>
            <a:prstGeom prst="roundRect">
              <a:avLst>
                <a:gd name="adj" fmla="val 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5"/>
            </a:p>
          </p:txBody>
        </p:sp>
        <p:grpSp>
          <p:nvGrpSpPr>
            <p:cNvPr id="37" name="Group 36">
              <a:extLst>
                <a:ext uri="{FF2B5EF4-FFF2-40B4-BE49-F238E27FC236}">
                  <a16:creationId xmlns:a16="http://schemas.microsoft.com/office/drawing/2014/main" id="{D004906D-86AA-40E2-9719-09FE658197A3}"/>
                </a:ext>
              </a:extLst>
            </p:cNvPr>
            <p:cNvGrpSpPr/>
            <p:nvPr/>
          </p:nvGrpSpPr>
          <p:grpSpPr>
            <a:xfrm>
              <a:off x="5110119" y="4171167"/>
              <a:ext cx="1694419" cy="1888699"/>
              <a:chOff x="3641929" y="4396837"/>
              <a:chExt cx="1694419" cy="1888699"/>
            </a:xfrm>
          </p:grpSpPr>
          <p:grpSp>
            <p:nvGrpSpPr>
              <p:cNvPr id="38" name="Group 37">
                <a:extLst>
                  <a:ext uri="{FF2B5EF4-FFF2-40B4-BE49-F238E27FC236}">
                    <a16:creationId xmlns:a16="http://schemas.microsoft.com/office/drawing/2014/main" id="{52061F74-EE72-F9E1-3B24-0A2B66BB361E}"/>
                  </a:ext>
                </a:extLst>
              </p:cNvPr>
              <p:cNvGrpSpPr/>
              <p:nvPr/>
            </p:nvGrpSpPr>
            <p:grpSpPr>
              <a:xfrm>
                <a:off x="3671265" y="5340181"/>
                <a:ext cx="1665083" cy="945355"/>
                <a:chOff x="3713605" y="4511182"/>
                <a:chExt cx="1665083" cy="945355"/>
              </a:xfrm>
            </p:grpSpPr>
            <p:pic>
              <p:nvPicPr>
                <p:cNvPr id="40" name="Picture 39">
                  <a:extLst>
                    <a:ext uri="{FF2B5EF4-FFF2-40B4-BE49-F238E27FC236}">
                      <a16:creationId xmlns:a16="http://schemas.microsoft.com/office/drawing/2014/main" id="{B0A8146A-027A-439D-58B1-C3150930FBCA}"/>
                    </a:ext>
                  </a:extLst>
                </p:cNvPr>
                <p:cNvPicPr>
                  <a:picLocks noChangeAspect="1"/>
                </p:cNvPicPr>
                <p:nvPr/>
              </p:nvPicPr>
              <p:blipFill>
                <a:blip r:embed="rId24"/>
                <a:stretch>
                  <a:fillRect/>
                </a:stretch>
              </p:blipFill>
              <p:spPr>
                <a:xfrm>
                  <a:off x="4596561" y="4511182"/>
                  <a:ext cx="782127" cy="944436"/>
                </a:xfrm>
                <a:prstGeom prst="rect">
                  <a:avLst/>
                </a:prstGeom>
              </p:spPr>
            </p:pic>
            <p:pic>
              <p:nvPicPr>
                <p:cNvPr id="41" name="Picture 40">
                  <a:extLst>
                    <a:ext uri="{FF2B5EF4-FFF2-40B4-BE49-F238E27FC236}">
                      <a16:creationId xmlns:a16="http://schemas.microsoft.com/office/drawing/2014/main" id="{3F3D64EF-8241-D803-E509-7BFF04BBCA4E}"/>
                    </a:ext>
                  </a:extLst>
                </p:cNvPr>
                <p:cNvPicPr>
                  <a:picLocks noChangeAspect="1"/>
                </p:cNvPicPr>
                <p:nvPr/>
              </p:nvPicPr>
              <p:blipFill>
                <a:blip r:embed="rId25"/>
                <a:stretch>
                  <a:fillRect/>
                </a:stretch>
              </p:blipFill>
              <p:spPr>
                <a:xfrm>
                  <a:off x="3713605" y="4512101"/>
                  <a:ext cx="764153" cy="944436"/>
                </a:xfrm>
                <a:prstGeom prst="rect">
                  <a:avLst/>
                </a:prstGeom>
              </p:spPr>
            </p:pic>
          </p:grpSp>
          <p:pic>
            <p:nvPicPr>
              <p:cNvPr id="39" name="Picture 38">
                <a:extLst>
                  <a:ext uri="{FF2B5EF4-FFF2-40B4-BE49-F238E27FC236}">
                    <a16:creationId xmlns:a16="http://schemas.microsoft.com/office/drawing/2014/main" id="{55843C32-65F5-A690-44A7-2C888D6717F2}"/>
                  </a:ext>
                </a:extLst>
              </p:cNvPr>
              <p:cNvPicPr>
                <a:picLocks noChangeAspect="1"/>
              </p:cNvPicPr>
              <p:nvPr/>
            </p:nvPicPr>
            <p:blipFill rotWithShape="1">
              <a:blip r:embed="rId26"/>
              <a:srcRect l="10041" t="17100" r="15393" b="19901"/>
              <a:stretch/>
            </p:blipFill>
            <p:spPr>
              <a:xfrm>
                <a:off x="3641929" y="4396837"/>
                <a:ext cx="1079232" cy="731455"/>
              </a:xfrm>
              <a:prstGeom prst="rect">
                <a:avLst/>
              </a:prstGeom>
            </p:spPr>
          </p:pic>
        </p:grpSp>
      </p:grpSp>
      <p:sp>
        <p:nvSpPr>
          <p:cNvPr id="42" name="Cloud 41">
            <a:extLst>
              <a:ext uri="{FF2B5EF4-FFF2-40B4-BE49-F238E27FC236}">
                <a16:creationId xmlns:a16="http://schemas.microsoft.com/office/drawing/2014/main" id="{650FC4EF-66D7-3535-A0E4-259A9335860A}"/>
              </a:ext>
            </a:extLst>
          </p:cNvPr>
          <p:cNvSpPr/>
          <p:nvPr/>
        </p:nvSpPr>
        <p:spPr>
          <a:xfrm>
            <a:off x="6165860" y="163682"/>
            <a:ext cx="2784664" cy="163256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697" dirty="0"/>
              <a:t>The age restriction is a </a:t>
            </a:r>
            <a:r>
              <a:rPr lang="en-GB" sz="1697" b="1" dirty="0"/>
              <a:t>MINIMUM</a:t>
            </a:r>
            <a:r>
              <a:rPr lang="en-GB" sz="1697" dirty="0"/>
              <a:t> age for each platform.</a:t>
            </a:r>
          </a:p>
        </p:txBody>
      </p:sp>
    </p:spTree>
    <p:extLst>
      <p:ext uri="{BB962C8B-B14F-4D97-AF65-F5344CB8AC3E}">
        <p14:creationId xmlns:p14="http://schemas.microsoft.com/office/powerpoint/2010/main" val="2368143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a:extLst>
              <a:ext uri="{FF2B5EF4-FFF2-40B4-BE49-F238E27FC236}">
                <a16:creationId xmlns:a16="http://schemas.microsoft.com/office/drawing/2014/main" id="{05162241-9B6A-F79A-FD20-DA0164EF9F02}"/>
              </a:ext>
            </a:extLst>
          </p:cNvPr>
          <p:cNvSpPr txBox="1"/>
          <p:nvPr/>
        </p:nvSpPr>
        <p:spPr>
          <a:xfrm>
            <a:off x="1143000" y="366495"/>
            <a:ext cx="6671398" cy="954107"/>
          </a:xfrm>
          <a:prstGeom prst="rect">
            <a:avLst/>
          </a:prstGeom>
          <a:noFill/>
        </p:spPr>
        <p:txBody>
          <a:bodyPr wrap="square" rtlCol="0">
            <a:spAutoFit/>
          </a:bodyPr>
          <a:lstStyle/>
          <a:p>
            <a:pPr algn="ctr"/>
            <a:r>
              <a:rPr lang="en-US" sz="2800" b="1" u="sng" dirty="0">
                <a:latin typeface="Sassoon Infant Std" panose="020B0503020103030203" pitchFamily="34" charset="0"/>
                <a:cs typeface="Calibri" panose="020F0502020204030204" pitchFamily="34" charset="0"/>
              </a:rPr>
              <a:t>Attendance</a:t>
            </a:r>
            <a:endParaRPr lang="en-US" sz="2800" dirty="0">
              <a:latin typeface="Sassoon Infant Std" panose="020B0503020103030203" pitchFamily="34" charset="0"/>
            </a:endParaRPr>
          </a:p>
          <a:p>
            <a:pPr marL="457200" indent="-457200">
              <a:buFont typeface="Arial" panose="020B0604020202020204" pitchFamily="34" charset="0"/>
              <a:buChar char="•"/>
            </a:pPr>
            <a:endParaRPr lang="en-GB" sz="2800" dirty="0">
              <a:latin typeface="Comic Sans MS" panose="030F0702030302020204" pitchFamily="66" charset="0"/>
            </a:endParaRPr>
          </a:p>
        </p:txBody>
      </p:sp>
      <p:pic>
        <p:nvPicPr>
          <p:cNvPr id="9" name="Picture 8">
            <a:extLst>
              <a:ext uri="{FF2B5EF4-FFF2-40B4-BE49-F238E27FC236}">
                <a16:creationId xmlns:a16="http://schemas.microsoft.com/office/drawing/2014/main" id="{46A4FEC9-D47D-3CEC-C320-4D1A88FC9D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815" y="854912"/>
            <a:ext cx="7346950" cy="5731510"/>
          </a:xfrm>
          <a:prstGeom prst="rect">
            <a:avLst/>
          </a:prstGeom>
          <a:noFill/>
          <a:ln>
            <a:noFill/>
          </a:ln>
        </p:spPr>
      </p:pic>
    </p:spTree>
    <p:extLst>
      <p:ext uri="{BB962C8B-B14F-4D97-AF65-F5344CB8AC3E}">
        <p14:creationId xmlns:p14="http://schemas.microsoft.com/office/powerpoint/2010/main" val="1259719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a:extLst>
              <a:ext uri="{FF2B5EF4-FFF2-40B4-BE49-F238E27FC236}">
                <a16:creationId xmlns:a16="http://schemas.microsoft.com/office/drawing/2014/main" id="{05162241-9B6A-F79A-FD20-DA0164EF9F02}"/>
              </a:ext>
            </a:extLst>
          </p:cNvPr>
          <p:cNvSpPr txBox="1"/>
          <p:nvPr/>
        </p:nvSpPr>
        <p:spPr>
          <a:xfrm>
            <a:off x="1143000" y="521157"/>
            <a:ext cx="6671398" cy="3908762"/>
          </a:xfrm>
          <a:prstGeom prst="rect">
            <a:avLst/>
          </a:prstGeom>
          <a:noFill/>
        </p:spPr>
        <p:txBody>
          <a:bodyPr wrap="square" rtlCol="0">
            <a:spAutoFit/>
          </a:bodyPr>
          <a:lstStyle/>
          <a:p>
            <a:pPr algn="ctr"/>
            <a:r>
              <a:rPr lang="en-US" sz="3200" dirty="0">
                <a:latin typeface="Sassoon Infant Std" panose="020B0503020103030203" pitchFamily="34" charset="0"/>
                <a:cs typeface="Calibri Light" panose="020F0302020204030204" pitchFamily="34" charset="0"/>
              </a:rPr>
              <a:t>Can you help?</a:t>
            </a:r>
          </a:p>
          <a:p>
            <a:pPr algn="ctr"/>
            <a:endParaRPr lang="en-US" sz="3200" dirty="0">
              <a:latin typeface="Sassoon Infant Std" panose="020B0503020103030203" pitchFamily="34" charset="0"/>
              <a:cs typeface="Calibri Light" panose="020F0302020204030204" pitchFamily="34" charset="0"/>
            </a:endParaRPr>
          </a:p>
          <a:p>
            <a:pPr algn="ctr"/>
            <a:r>
              <a:rPr lang="en-US" sz="3200" dirty="0">
                <a:latin typeface="Sassoon Infant Std" panose="020B0503020103030203" pitchFamily="34" charset="0"/>
                <a:cs typeface="Calibri Light" panose="020F0302020204030204" pitchFamily="34" charset="0"/>
              </a:rPr>
              <a:t>We would love to have some reading volunteers in school. Is this something you would be interested in? Please let us know </a:t>
            </a:r>
            <a:r>
              <a:rPr lang="en-US" sz="3200" dirty="0">
                <a:latin typeface="Sassoon Infant Std" panose="020B0503020103030203" pitchFamily="34" charset="0"/>
                <a:cs typeface="Calibri Light" panose="020F0302020204030204" pitchFamily="34" charset="0"/>
                <a:sym typeface="Wingdings" panose="05000000000000000000" pitchFamily="2" charset="2"/>
              </a:rPr>
              <a:t> </a:t>
            </a:r>
            <a:endParaRPr lang="en-US" sz="3200" dirty="0">
              <a:latin typeface="Sassoon Infant Std" panose="020B0503020103030203" pitchFamily="34" charset="0"/>
              <a:cs typeface="Calibri Light" panose="020F0302020204030204" pitchFamily="34" charset="0"/>
            </a:endParaRPr>
          </a:p>
          <a:p>
            <a:pPr marL="457200" indent="-457200">
              <a:buFont typeface="Arial" panose="020B0604020202020204" pitchFamily="34" charset="0"/>
              <a:buChar char="•"/>
            </a:pPr>
            <a:endParaRPr lang="en-GB" sz="2800" dirty="0">
              <a:latin typeface="Comic Sans MS" panose="030F0702030302020204" pitchFamily="66" charset="0"/>
            </a:endParaRPr>
          </a:p>
          <a:p>
            <a:pPr marL="457200" indent="-457200">
              <a:buFont typeface="Arial" panose="020B0604020202020204" pitchFamily="34" charset="0"/>
              <a:buChar char="•"/>
            </a:pPr>
            <a:endParaRPr lang="en-GB" sz="2800" dirty="0">
              <a:latin typeface="Comic Sans MS" panose="030F0702030302020204" pitchFamily="66" charset="0"/>
            </a:endParaRPr>
          </a:p>
        </p:txBody>
      </p:sp>
      <p:sp>
        <p:nvSpPr>
          <p:cNvPr id="6" name="TextBox 5">
            <a:extLst>
              <a:ext uri="{FF2B5EF4-FFF2-40B4-BE49-F238E27FC236}">
                <a16:creationId xmlns:a16="http://schemas.microsoft.com/office/drawing/2014/main" id="{B70F9FB6-2746-0A5A-89B9-9CFD51576B00}"/>
              </a:ext>
            </a:extLst>
          </p:cNvPr>
          <p:cNvSpPr txBox="1"/>
          <p:nvPr/>
        </p:nvSpPr>
        <p:spPr>
          <a:xfrm>
            <a:off x="2458089" y="4426803"/>
            <a:ext cx="4900474" cy="830997"/>
          </a:xfrm>
          <a:prstGeom prst="rect">
            <a:avLst/>
          </a:prstGeom>
          <a:noFill/>
        </p:spPr>
        <p:txBody>
          <a:bodyPr wrap="square" rtlCol="0">
            <a:spAutoFit/>
          </a:bodyPr>
          <a:lstStyle/>
          <a:p>
            <a:r>
              <a:rPr lang="en-GB" sz="4800" dirty="0">
                <a:latin typeface="Sassoon Infant Std" panose="020B0503020103030203" pitchFamily="34" charset="0"/>
              </a:rPr>
              <a:t>Any Questions?</a:t>
            </a:r>
          </a:p>
        </p:txBody>
      </p:sp>
    </p:spTree>
    <p:extLst>
      <p:ext uri="{BB962C8B-B14F-4D97-AF65-F5344CB8AC3E}">
        <p14:creationId xmlns:p14="http://schemas.microsoft.com/office/powerpoint/2010/main" val="416082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3" y="10628"/>
            <a:ext cx="9226193" cy="6998669"/>
          </a:xfrm>
          <a:prstGeom prst="rect">
            <a:avLst/>
          </a:prstGeom>
        </p:spPr>
      </p:pic>
      <p:sp>
        <p:nvSpPr>
          <p:cNvPr id="6" name="TextBox 5"/>
          <p:cNvSpPr txBox="1"/>
          <p:nvPr/>
        </p:nvSpPr>
        <p:spPr>
          <a:xfrm>
            <a:off x="0" y="624472"/>
            <a:ext cx="6610207" cy="5262979"/>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Our Vision</a:t>
            </a:r>
          </a:p>
          <a:p>
            <a:endParaRPr lang="en-US" sz="2400" b="1" u="sng" dirty="0">
              <a:solidFill>
                <a:schemeClr val="accent6">
                  <a:lumMod val="50000"/>
                </a:schemeClr>
              </a:solidFill>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want happy, engaged leaners within a</a:t>
            </a:r>
          </a:p>
          <a:p>
            <a:r>
              <a:rPr lang="en-US" sz="2400" dirty="0">
                <a:latin typeface="Sassoon Infant Std" panose="020B0503020103030203" pitchFamily="34" charset="0"/>
                <a:cs typeface="Calibri" panose="020F0502020204030204" pitchFamily="34" charset="0"/>
              </a:rPr>
              <a:t>beautiful, authentic learning space that is calm </a:t>
            </a:r>
          </a:p>
          <a:p>
            <a:r>
              <a:rPr lang="en-US" sz="2400" dirty="0">
                <a:latin typeface="Sassoon Infant Std" panose="020B0503020103030203" pitchFamily="34" charset="0"/>
                <a:cs typeface="Calibri" panose="020F0502020204030204" pitchFamily="34" charset="0"/>
              </a:rPr>
              <a:t>and consistent. </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use natural, versatile, open-ended resources that are carefully chosen to provoke creativity, wonder and concentration both inside and outside. </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We want an environment where children are confident to take risks and problem solve whilst learning both knowledge and skills and where the natural world takes center stage.</a:t>
            </a:r>
            <a:endParaRPr lang="en-US" sz="3200" dirty="0">
              <a:latin typeface="Sassoon Infant Std" panose="020B0503020103030203" pitchFamily="34" charset="0"/>
            </a:endParaRPr>
          </a:p>
        </p:txBody>
      </p:sp>
      <p:pic>
        <p:nvPicPr>
          <p:cNvPr id="7" name="Picture 6" descr="A picture containing furniture, indoor, table, tableware&#10;&#10;Description automatically generated">
            <a:extLst>
              <a:ext uri="{FF2B5EF4-FFF2-40B4-BE49-F238E27FC236}">
                <a16:creationId xmlns:a16="http://schemas.microsoft.com/office/drawing/2014/main" id="{BE094383-04F1-ED12-2AAA-07466F8AE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208" y="257698"/>
            <a:ext cx="2424223" cy="3030279"/>
          </a:xfrm>
          <a:prstGeom prst="rect">
            <a:avLst/>
          </a:prstGeom>
          <a:ln>
            <a:noFill/>
          </a:ln>
          <a:effectLst>
            <a:softEdge rad="112500"/>
          </a:effectLst>
        </p:spPr>
      </p:pic>
    </p:spTree>
    <p:extLst>
      <p:ext uri="{BB962C8B-B14F-4D97-AF65-F5344CB8AC3E}">
        <p14:creationId xmlns:p14="http://schemas.microsoft.com/office/powerpoint/2010/main" val="179849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15919" cy="6911939"/>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85282" y="425419"/>
            <a:ext cx="7377251" cy="6186309"/>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What uniform does your child need in Reception?</a:t>
            </a:r>
          </a:p>
          <a:p>
            <a:endParaRPr lang="en-US" sz="1600" dirty="0">
              <a:latin typeface="Sassoon Infant Std" panose="020B0503020103030203" pitchFamily="34" charset="0"/>
              <a:cs typeface="Calibri" panose="020F0502020204030204" pitchFamily="34" charset="0"/>
            </a:endParaRPr>
          </a:p>
          <a:p>
            <a:r>
              <a:rPr lang="en-US" sz="2200" dirty="0">
                <a:latin typeface="Sassoon Infant Std" panose="020B0503020103030203" pitchFamily="34" charset="0"/>
                <a:cs typeface="Calibri" panose="020F0502020204030204" pitchFamily="34" charset="0"/>
              </a:rPr>
              <a:t>School uniform:</a:t>
            </a:r>
          </a:p>
          <a:p>
            <a:r>
              <a:rPr lang="en-US" sz="2200" dirty="0">
                <a:latin typeface="Sassoon Infant Std" panose="020B0503020103030203" pitchFamily="34" charset="0"/>
                <a:cs typeface="Calibri" panose="020F0502020204030204" pitchFamily="34" charset="0"/>
              </a:rPr>
              <a:t>- Grey school jumper/cardigan </a:t>
            </a:r>
          </a:p>
          <a:p>
            <a:r>
              <a:rPr lang="en-US" sz="2200" dirty="0">
                <a:latin typeface="Sassoon Infant Std" panose="020B0503020103030203" pitchFamily="34" charset="0"/>
                <a:cs typeface="Calibri" panose="020F0502020204030204" pitchFamily="34" charset="0"/>
              </a:rPr>
              <a:t>- White polo t-shirt</a:t>
            </a:r>
          </a:p>
          <a:p>
            <a:r>
              <a:rPr lang="en-US" sz="2200" dirty="0">
                <a:latin typeface="Sassoon Infant Std" panose="020B0503020103030203" pitchFamily="34" charset="0"/>
                <a:cs typeface="Calibri" panose="020F0502020204030204" pitchFamily="34" charset="0"/>
              </a:rPr>
              <a:t>- Black trousers/skirt</a:t>
            </a:r>
          </a:p>
          <a:p>
            <a:r>
              <a:rPr lang="en-US" sz="2200" dirty="0">
                <a:latin typeface="Sassoon Infant Std" panose="020B0503020103030203" pitchFamily="34" charset="0"/>
                <a:cs typeface="Calibri" panose="020F0502020204030204" pitchFamily="34" charset="0"/>
              </a:rPr>
              <a:t>- Black shoes/trainers</a:t>
            </a:r>
          </a:p>
          <a:p>
            <a:endParaRPr lang="en-US" sz="2200" dirty="0">
              <a:latin typeface="Sassoon Infant Std" panose="020B0503020103030203" pitchFamily="34" charset="0"/>
              <a:cs typeface="Calibri" panose="020F0502020204030204" pitchFamily="34" charset="0"/>
            </a:endParaRPr>
          </a:p>
          <a:p>
            <a:r>
              <a:rPr lang="en-US" sz="2200" dirty="0">
                <a:latin typeface="Sassoon Infant Std" panose="020B0503020103030203" pitchFamily="34" charset="0"/>
                <a:cs typeface="Calibri" panose="020F0502020204030204" pitchFamily="34" charset="0"/>
              </a:rPr>
              <a:t>PE kit:</a:t>
            </a:r>
          </a:p>
          <a:p>
            <a:r>
              <a:rPr lang="en-US" sz="2200" dirty="0">
                <a:latin typeface="Sassoon Infant Std" panose="020B0503020103030203" pitchFamily="34" charset="0"/>
                <a:cs typeface="Calibri" panose="020F0502020204030204" pitchFamily="34" charset="0"/>
              </a:rPr>
              <a:t>- Green t-shirt </a:t>
            </a:r>
          </a:p>
          <a:p>
            <a:r>
              <a:rPr lang="en-US" sz="2200" dirty="0">
                <a:latin typeface="Sassoon Infant Std" panose="020B0503020103030203" pitchFamily="34" charset="0"/>
                <a:cs typeface="Calibri" panose="020F0502020204030204" pitchFamily="34" charset="0"/>
              </a:rPr>
              <a:t>- Black joggers/shorts</a:t>
            </a:r>
          </a:p>
          <a:p>
            <a:r>
              <a:rPr lang="en-US" sz="2200" dirty="0">
                <a:latin typeface="Sassoon Infant Std" panose="020B0503020103030203" pitchFamily="34" charset="0"/>
                <a:cs typeface="Calibri" panose="020F0502020204030204" pitchFamily="34" charset="0"/>
              </a:rPr>
              <a:t>- Daps/trainers</a:t>
            </a:r>
          </a:p>
          <a:p>
            <a:endParaRPr lang="en-US" sz="2200" dirty="0">
              <a:latin typeface="Sassoon Infant Std" panose="020B0503020103030203" pitchFamily="34" charset="0"/>
              <a:cs typeface="Calibri" panose="020F0502020204030204" pitchFamily="34" charset="0"/>
            </a:endParaRPr>
          </a:p>
          <a:p>
            <a:r>
              <a:rPr lang="en-US" sz="2200" dirty="0">
                <a:latin typeface="Sassoon Infant Std" panose="020B0503020103030203" pitchFamily="34" charset="0"/>
                <a:cs typeface="Calibri" panose="020F0502020204030204" pitchFamily="34" charset="0"/>
              </a:rPr>
              <a:t>Please let your child practice taking their uniform on and off by themselves and ensure their clothing is easy for them to take off/pull down.</a:t>
            </a:r>
            <a:endParaRPr lang="en-US" sz="2200" b="1" dirty="0">
              <a:latin typeface="Sassoon Infant Std" panose="020B0503020103030203" pitchFamily="34" charset="0"/>
              <a:cs typeface="Calibri" panose="020F0502020204030204" pitchFamily="34" charset="0"/>
            </a:endParaRPr>
          </a:p>
          <a:p>
            <a:pPr algn="ctr"/>
            <a:endParaRPr lang="en-US" sz="2400" b="1" dirty="0">
              <a:latin typeface="Sassoon Infant Std" panose="020B0503020103030203" pitchFamily="34" charset="0"/>
              <a:cs typeface="Calibri" panose="020F0502020204030204" pitchFamily="34" charset="0"/>
            </a:endParaRPr>
          </a:p>
          <a:p>
            <a:pPr algn="ctr"/>
            <a:r>
              <a:rPr lang="en-US" sz="2400" b="1" dirty="0">
                <a:latin typeface="Sassoon Infant Std" panose="020B0503020103030203" pitchFamily="34" charset="0"/>
                <a:cs typeface="Calibri" panose="020F0502020204030204" pitchFamily="34" charset="0"/>
              </a:rPr>
              <a:t>Please name everything!</a:t>
            </a:r>
          </a:p>
        </p:txBody>
      </p:sp>
      <p:sp>
        <p:nvSpPr>
          <p:cNvPr id="9" name="TextBox 8"/>
          <p:cNvSpPr txBox="1"/>
          <p:nvPr/>
        </p:nvSpPr>
        <p:spPr>
          <a:xfrm>
            <a:off x="5705205" y="1227909"/>
            <a:ext cx="3213462" cy="3513909"/>
          </a:xfrm>
          <a:prstGeom prst="rect">
            <a:avLst/>
          </a:prstGeom>
          <a:noFill/>
        </p:spPr>
        <p:txBody>
          <a:bodyPr wrap="square" rtlCol="0">
            <a:spAutoFit/>
          </a:bodyPr>
          <a:lstStyle/>
          <a:p>
            <a:endParaRPr lang="en-GB"/>
          </a:p>
        </p:txBody>
      </p:sp>
      <p:pic>
        <p:nvPicPr>
          <p:cNvPr id="8" name="Picture 7">
            <a:extLst>
              <a:ext uri="{FF2B5EF4-FFF2-40B4-BE49-F238E27FC236}">
                <a16:creationId xmlns:a16="http://schemas.microsoft.com/office/drawing/2014/main" id="{0D09C921-C906-A9E5-CFCC-3F210C13A562}"/>
              </a:ext>
            </a:extLst>
          </p:cNvPr>
          <p:cNvPicPr>
            <a:picLocks noChangeAspect="1"/>
          </p:cNvPicPr>
          <p:nvPr/>
        </p:nvPicPr>
        <p:blipFill>
          <a:blip r:embed="rId3"/>
          <a:stretch>
            <a:fillRect/>
          </a:stretch>
        </p:blipFill>
        <p:spPr>
          <a:xfrm>
            <a:off x="4379828" y="1312474"/>
            <a:ext cx="4109398" cy="2716183"/>
          </a:xfrm>
          <a:prstGeom prst="rect">
            <a:avLst/>
          </a:prstGeom>
          <a:ln>
            <a:noFill/>
          </a:ln>
          <a:effectLst>
            <a:softEdge rad="112500"/>
          </a:effectLst>
        </p:spPr>
      </p:pic>
    </p:spTree>
    <p:extLst>
      <p:ext uri="{BB962C8B-B14F-4D97-AF65-F5344CB8AC3E}">
        <p14:creationId xmlns:p14="http://schemas.microsoft.com/office/powerpoint/2010/main" val="334066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672736" y="458741"/>
            <a:ext cx="5982789" cy="5262979"/>
          </a:xfrm>
          <a:prstGeom prst="rect">
            <a:avLst/>
          </a:prstGeom>
          <a:noFill/>
        </p:spPr>
        <p:txBody>
          <a:bodyPr wrap="square" rtlCol="0">
            <a:spAutoFit/>
          </a:bodyPr>
          <a:lstStyle/>
          <a:p>
            <a:pPr algn="ctr"/>
            <a:r>
              <a:rPr lang="en-GB" sz="2800" u="sng" dirty="0">
                <a:latin typeface="Sassoon Infant Std" panose="020B0503020103030203" pitchFamily="34" charset="0"/>
              </a:rPr>
              <a:t>PE</a:t>
            </a:r>
            <a:r>
              <a:rPr lang="en-GB" sz="2800" dirty="0">
                <a:latin typeface="Sassoon Infant Std" panose="020B0503020103030203" pitchFamily="34" charset="0"/>
              </a:rPr>
              <a:t> </a:t>
            </a:r>
          </a:p>
          <a:p>
            <a:endParaRPr lang="en-GB" sz="2800" dirty="0">
              <a:latin typeface="Sassoon Infant Std" panose="020B0503020103030203" pitchFamily="34" charset="0"/>
            </a:endParaRPr>
          </a:p>
          <a:p>
            <a:pPr marL="457200" indent="-457200">
              <a:buFont typeface="Arial" panose="020B0604020202020204" pitchFamily="34" charset="0"/>
              <a:buChar char="•"/>
            </a:pPr>
            <a:r>
              <a:rPr lang="en-GB" sz="2400" dirty="0">
                <a:latin typeface="Sassoon Infant Std" panose="020B0503020103030203" pitchFamily="34" charset="0"/>
              </a:rPr>
              <a:t>At least 1 session a week</a:t>
            </a:r>
          </a:p>
          <a:p>
            <a:pPr marL="457200" indent="-457200">
              <a:buFont typeface="Arial" panose="020B0604020202020204" pitchFamily="34" charset="0"/>
              <a:buChar char="•"/>
            </a:pPr>
            <a:endParaRPr lang="en-US" sz="2400" dirty="0">
              <a:latin typeface="Sassoon Infant Std" panose="020B0503020103030203" pitchFamily="34" charset="0"/>
            </a:endParaRPr>
          </a:p>
          <a:p>
            <a:pPr algn="ctr"/>
            <a:r>
              <a:rPr lang="en-GB" sz="2400" dirty="0">
                <a:latin typeface="Sassoon Infant Std" panose="020B0503020103030203" pitchFamily="34" charset="0"/>
              </a:rPr>
              <a:t>Please help to support your child’s independence by giving them opportunities to dress themselves at home- this will help with a quick change for PE in school.</a:t>
            </a:r>
          </a:p>
          <a:p>
            <a:endParaRPr lang="en-GB" sz="2400" dirty="0">
              <a:solidFill>
                <a:schemeClr val="accent6">
                  <a:lumMod val="75000"/>
                </a:schemeClr>
              </a:solidFill>
              <a:latin typeface="Sassoon Infant Std" panose="020B0503020103030203" pitchFamily="34" charset="0"/>
            </a:endParaRPr>
          </a:p>
          <a:p>
            <a:r>
              <a:rPr lang="en-GB" sz="2400" dirty="0">
                <a:latin typeface="Sassoon Infant Std" panose="020B0503020103030203" pitchFamily="34" charset="0"/>
              </a:rPr>
              <a:t>All uniform will stay in school. PE kits will go home at the end of every term.              </a:t>
            </a:r>
          </a:p>
          <a:p>
            <a:pPr algn="ctr"/>
            <a:endParaRPr lang="en-GB" sz="3200" b="1" dirty="0">
              <a:latin typeface="Sassoon Infant Std" panose="020B0503020103030203" pitchFamily="34" charset="0"/>
            </a:endParaRPr>
          </a:p>
          <a:p>
            <a:pPr algn="ctr"/>
            <a:r>
              <a:rPr lang="en-GB" sz="2800" b="1" dirty="0">
                <a:latin typeface="Sassoon Infant Std" panose="020B0503020103030203" pitchFamily="34" charset="0"/>
              </a:rPr>
              <a:t>Please name everything! </a:t>
            </a:r>
          </a:p>
        </p:txBody>
      </p:sp>
      <p:pic>
        <p:nvPicPr>
          <p:cNvPr id="9" name="Picture 8">
            <a:extLst>
              <a:ext uri="{FF2B5EF4-FFF2-40B4-BE49-F238E27FC236}">
                <a16:creationId xmlns:a16="http://schemas.microsoft.com/office/drawing/2014/main" id="{28EF2737-A2EF-4D82-ADF8-DC26F9702C55}"/>
              </a:ext>
            </a:extLst>
          </p:cNvPr>
          <p:cNvPicPr>
            <a:picLocks noChangeAspect="1"/>
          </p:cNvPicPr>
          <p:nvPr/>
        </p:nvPicPr>
        <p:blipFill>
          <a:blip r:embed="rId3"/>
          <a:stretch>
            <a:fillRect/>
          </a:stretch>
        </p:blipFill>
        <p:spPr>
          <a:xfrm>
            <a:off x="6595701" y="2913806"/>
            <a:ext cx="1439332" cy="1769454"/>
          </a:xfrm>
          <a:prstGeom prst="rect">
            <a:avLst/>
          </a:prstGeom>
          <a:effectLst>
            <a:softEdge rad="152400"/>
          </a:effectLst>
        </p:spPr>
      </p:pic>
      <p:pic>
        <p:nvPicPr>
          <p:cNvPr id="13" name="Picture 12">
            <a:extLst>
              <a:ext uri="{FF2B5EF4-FFF2-40B4-BE49-F238E27FC236}">
                <a16:creationId xmlns:a16="http://schemas.microsoft.com/office/drawing/2014/main" id="{3E992B56-1A5A-441C-9D12-AF04F476D837}"/>
              </a:ext>
            </a:extLst>
          </p:cNvPr>
          <p:cNvPicPr>
            <a:picLocks noChangeAspect="1"/>
          </p:cNvPicPr>
          <p:nvPr/>
        </p:nvPicPr>
        <p:blipFill>
          <a:blip r:embed="rId4"/>
          <a:stretch>
            <a:fillRect/>
          </a:stretch>
        </p:blipFill>
        <p:spPr>
          <a:xfrm>
            <a:off x="5890615" y="4574126"/>
            <a:ext cx="1003818" cy="923868"/>
          </a:xfrm>
          <a:prstGeom prst="rect">
            <a:avLst/>
          </a:prstGeom>
          <a:effectLst>
            <a:softEdge rad="50800"/>
          </a:effectLst>
        </p:spPr>
      </p:pic>
      <p:pic>
        <p:nvPicPr>
          <p:cNvPr id="16" name="Picture 15" descr="A group of children playing basketball&#10;&#10;Description automatically generated with low confidence">
            <a:extLst>
              <a:ext uri="{FF2B5EF4-FFF2-40B4-BE49-F238E27FC236}">
                <a16:creationId xmlns:a16="http://schemas.microsoft.com/office/drawing/2014/main" id="{B83016C1-D2DF-45C0-A45F-1A891EAD7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5589" y="458741"/>
            <a:ext cx="2932610" cy="1720933"/>
          </a:xfrm>
          <a:prstGeom prst="rect">
            <a:avLst/>
          </a:prstGeom>
          <a:effectLst>
            <a:softEdge rad="165100"/>
          </a:effectLst>
        </p:spPr>
      </p:pic>
    </p:spTree>
    <p:extLst>
      <p:ext uri="{BB962C8B-B14F-4D97-AF65-F5344CB8AC3E}">
        <p14:creationId xmlns:p14="http://schemas.microsoft.com/office/powerpoint/2010/main" val="336370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475287" y="888233"/>
            <a:ext cx="6185014" cy="4031873"/>
          </a:xfrm>
          <a:prstGeom prst="rect">
            <a:avLst/>
          </a:prstGeom>
          <a:noFill/>
        </p:spPr>
        <p:txBody>
          <a:bodyPr wrap="square" rtlCol="0">
            <a:spAutoFit/>
          </a:bodyPr>
          <a:lstStyle/>
          <a:p>
            <a:r>
              <a:rPr lang="en-US" sz="2400" b="1" u="sng" dirty="0">
                <a:latin typeface="Sassoon Infant Std" panose="020B0503020103030203" pitchFamily="34" charset="0"/>
                <a:cs typeface="Calibri" panose="020F0502020204030204" pitchFamily="34" charset="0"/>
              </a:rPr>
              <a:t>What else does your child need in Reception?</a:t>
            </a:r>
          </a:p>
          <a:p>
            <a:endParaRPr lang="en-US" sz="1600" dirty="0">
              <a:latin typeface="Sassoon Infant Std" panose="020B0503020103030203" pitchFamily="34" charset="0"/>
              <a:cs typeface="Calibri" panose="020F0502020204030204" pitchFamily="34" charset="0"/>
            </a:endParaRPr>
          </a:p>
          <a:p>
            <a:endParaRPr lang="en-US" sz="2400" dirty="0">
              <a:latin typeface="Sassoon Infant Std" panose="020B0503020103030203" pitchFamily="34" charset="0"/>
              <a:cs typeface="Calibri" panose="020F0502020204030204" pitchFamily="34" charset="0"/>
            </a:endParaRP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Water bottle (with only water)</a:t>
            </a: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Wellies and waterproofs</a:t>
            </a:r>
          </a:p>
          <a:p>
            <a:pPr marL="285750" indent="-285750">
              <a:buFont typeface="Arial" panose="020B0604020202020204" pitchFamily="34" charset="0"/>
              <a:buChar char="•"/>
            </a:pPr>
            <a:r>
              <a:rPr lang="en-US" sz="2400" dirty="0">
                <a:latin typeface="Sassoon Infant Std" panose="020B0503020103030203" pitchFamily="34" charset="0"/>
                <a:cs typeface="Calibri" panose="020F0502020204030204" pitchFamily="34" charset="0"/>
              </a:rPr>
              <a:t>Bookbag or folder containing your </a:t>
            </a:r>
          </a:p>
          <a:p>
            <a:r>
              <a:rPr lang="en-US" sz="2400" dirty="0">
                <a:latin typeface="Sassoon Infant Std" panose="020B0503020103030203" pitchFamily="34" charset="0"/>
                <a:cs typeface="Calibri" panose="020F0502020204030204" pitchFamily="34" charset="0"/>
              </a:rPr>
              <a:t>child’s reading book and record</a:t>
            </a:r>
            <a:endParaRPr lang="en-US" sz="2400" b="1" dirty="0">
              <a:latin typeface="Sassoon Infant Std" panose="020B0503020103030203" pitchFamily="34" charset="0"/>
              <a:cs typeface="Calibri" panose="020F0502020204030204" pitchFamily="34" charset="0"/>
            </a:endParaRPr>
          </a:p>
          <a:p>
            <a:endParaRPr lang="en-US" sz="2400" b="1" dirty="0">
              <a:latin typeface="Sassoon Infant Std" panose="020B0503020103030203" pitchFamily="34" charset="0"/>
              <a:cs typeface="Calibri" panose="020F0502020204030204" pitchFamily="34" charset="0"/>
            </a:endParaRPr>
          </a:p>
          <a:p>
            <a:endParaRPr lang="en-US" sz="2400" b="1" dirty="0">
              <a:latin typeface="Sassoon Infant Std" panose="020B0503020103030203" pitchFamily="34" charset="0"/>
              <a:cs typeface="Calibri" panose="020F0502020204030204" pitchFamily="34" charset="0"/>
            </a:endParaRPr>
          </a:p>
          <a:p>
            <a:endParaRPr lang="en-US" sz="2400" b="1" dirty="0">
              <a:latin typeface="Sassoon Infant Std" panose="020B0503020103030203" pitchFamily="34" charset="0"/>
              <a:cs typeface="Calibri" panose="020F0502020204030204" pitchFamily="34" charset="0"/>
            </a:endParaRPr>
          </a:p>
          <a:p>
            <a:pPr algn="ctr"/>
            <a:r>
              <a:rPr lang="en-US" sz="2400" b="1" dirty="0">
                <a:latin typeface="Sassoon Infant Std" panose="020B0503020103030203" pitchFamily="34" charset="0"/>
                <a:cs typeface="Calibri" panose="020F0502020204030204" pitchFamily="34" charset="0"/>
              </a:rPr>
              <a:t>Please name everything!</a:t>
            </a: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10" name="Picture 9" descr="A picture containing person, grass, outdoor, laying&#10;&#10;Description automatically generated">
            <a:extLst>
              <a:ext uri="{FF2B5EF4-FFF2-40B4-BE49-F238E27FC236}">
                <a16:creationId xmlns:a16="http://schemas.microsoft.com/office/drawing/2014/main" id="{E659ABDF-EACE-87AD-99F9-397C02B58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62051" y="1749883"/>
            <a:ext cx="3424718" cy="2568539"/>
          </a:xfrm>
          <a:prstGeom prst="rect">
            <a:avLst/>
          </a:prstGeom>
          <a:effectLst>
            <a:softEdge rad="127000"/>
          </a:effectLst>
        </p:spPr>
      </p:pic>
    </p:spTree>
    <p:extLst>
      <p:ext uri="{BB962C8B-B14F-4D97-AF65-F5344CB8AC3E}">
        <p14:creationId xmlns:p14="http://schemas.microsoft.com/office/powerpoint/2010/main" val="300510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428"/>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368424" y="348346"/>
            <a:ext cx="6185014" cy="4524315"/>
          </a:xfrm>
          <a:prstGeom prst="rect">
            <a:avLst/>
          </a:prstGeom>
          <a:noFill/>
        </p:spPr>
        <p:txBody>
          <a:bodyPr wrap="square" rtlCol="0">
            <a:spAutoFit/>
          </a:bodyPr>
          <a:lstStyle/>
          <a:p>
            <a:pPr algn="ctr"/>
            <a:r>
              <a:rPr lang="en-US" sz="2400" b="1" u="sng" dirty="0">
                <a:latin typeface="Sassoon Infant Std" panose="020B0503020103030203" pitchFamily="34" charset="0"/>
                <a:cs typeface="Calibri" panose="020F0502020204030204" pitchFamily="34" charset="0"/>
              </a:rPr>
              <a:t>Food, Glorious Food!</a:t>
            </a:r>
          </a:p>
          <a:p>
            <a:endParaRPr lang="en-US" sz="2400" b="1" u="sng" dirty="0">
              <a:latin typeface="Calibri" panose="020F0502020204030204" pitchFamily="34" charset="0"/>
              <a:cs typeface="Calibri" panose="020F0502020204030204" pitchFamily="34" charset="0"/>
            </a:endParaRPr>
          </a:p>
          <a:p>
            <a:r>
              <a:rPr lang="en-US" sz="2400" dirty="0" err="1">
                <a:latin typeface="Sassoon Infant Std" panose="020B0503020103030203" pitchFamily="34" charset="0"/>
                <a:cs typeface="Calibri" panose="020F0502020204030204" pitchFamily="34" charset="0"/>
              </a:rPr>
              <a:t>Mrs</a:t>
            </a:r>
            <a:r>
              <a:rPr lang="en-US" sz="2400" dirty="0">
                <a:latin typeface="Sassoon Infant Std" panose="020B0503020103030203" pitchFamily="34" charset="0"/>
                <a:cs typeface="Calibri" panose="020F0502020204030204" pitchFamily="34" charset="0"/>
              </a:rPr>
              <a:t> Biggs - Catering Manager</a:t>
            </a:r>
            <a:r>
              <a:rPr lang="en-US" sz="2400" b="1" u="sng" dirty="0">
                <a:latin typeface="Sassoon Infant Std" panose="020B0503020103030203" pitchFamily="34" charset="0"/>
                <a:cs typeface="Calibri" panose="020F0502020204030204" pitchFamily="34" charset="0"/>
              </a:rPr>
              <a:t> </a:t>
            </a:r>
          </a:p>
          <a:p>
            <a:endParaRPr lang="en-US" sz="2400" b="1" u="sng"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Fresh cooked meals (meat, vegetarian, jacket potato) </a:t>
            </a:r>
          </a:p>
          <a:p>
            <a:endParaRPr lang="en-US" sz="2400" dirty="0">
              <a:latin typeface="Sassoon Infant Std" panose="020B0503020103030203" pitchFamily="34" charset="0"/>
              <a:cs typeface="Calibri" panose="020F0502020204030204" pitchFamily="34" charset="0"/>
            </a:endParaRPr>
          </a:p>
          <a:p>
            <a:r>
              <a:rPr lang="en-US" sz="2400" dirty="0">
                <a:latin typeface="Sassoon Infant Std" panose="020B0503020103030203" pitchFamily="34" charset="0"/>
                <a:cs typeface="Calibri" panose="020F0502020204030204" pitchFamily="34" charset="0"/>
              </a:rPr>
              <a:t>A school packed lunch including wraps and baguettes (meat/vegetarian)</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p:txBody>
      </p:sp>
      <p:sp>
        <p:nvSpPr>
          <p:cNvPr id="9" name="TextBox 8"/>
          <p:cNvSpPr txBox="1"/>
          <p:nvPr/>
        </p:nvSpPr>
        <p:spPr>
          <a:xfrm>
            <a:off x="5720025" y="1199230"/>
            <a:ext cx="3213462" cy="3513909"/>
          </a:xfrm>
          <a:prstGeom prst="rect">
            <a:avLst/>
          </a:prstGeom>
          <a:noFill/>
        </p:spPr>
        <p:txBody>
          <a:bodyPr wrap="square" rtlCol="0">
            <a:spAutoFit/>
          </a:bodyPr>
          <a:lstStyle/>
          <a:p>
            <a:endParaRPr lang="en-GB"/>
          </a:p>
        </p:txBody>
      </p:sp>
      <p:pic>
        <p:nvPicPr>
          <p:cNvPr id="2050" name="Picture 2" descr="Image preview">
            <a:extLst>
              <a:ext uri="{FF2B5EF4-FFF2-40B4-BE49-F238E27FC236}">
                <a16:creationId xmlns:a16="http://schemas.microsoft.com/office/drawing/2014/main" id="{E59FBB25-916D-3644-4F35-A893BCFC18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7" t="7917" r="2823" b="8287"/>
          <a:stretch/>
        </p:blipFill>
        <p:spPr bwMode="auto">
          <a:xfrm>
            <a:off x="2665155" y="4574240"/>
            <a:ext cx="3187106" cy="1961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91253953-D170-8789-37DC-C8857F0B4C4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4"/>
          <a:stretch/>
        </p:blipFill>
        <p:spPr bwMode="auto">
          <a:xfrm>
            <a:off x="6553438" y="71821"/>
            <a:ext cx="2214380" cy="2749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D39DE900-89FA-234A-A4DF-264F640B0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321" y="3853977"/>
            <a:ext cx="2297113" cy="21667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7DD02D93-4B8A-D630-31CC-0BFA9FCDDA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6681" y="2956184"/>
            <a:ext cx="2153094" cy="1923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907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256854" y="366623"/>
            <a:ext cx="6770670" cy="6555641"/>
          </a:xfrm>
          <a:prstGeom prst="rect">
            <a:avLst/>
          </a:prstGeom>
          <a:noFill/>
        </p:spPr>
        <p:txBody>
          <a:bodyPr wrap="square" rtlCol="0">
            <a:spAutoFit/>
          </a:bodyPr>
          <a:lstStyle/>
          <a:p>
            <a:r>
              <a:rPr lang="en-US" sz="2800" b="1" u="sng" dirty="0">
                <a:latin typeface="Sassoon Infant Std" panose="020B0503020103030203" pitchFamily="34" charset="0"/>
                <a:cs typeface="Calibri" panose="020F0502020204030204" pitchFamily="34" charset="0"/>
              </a:rPr>
              <a:t>The Big Adventure Club - After School Club</a:t>
            </a:r>
          </a:p>
          <a:p>
            <a:endParaRPr lang="en-US" sz="3200" b="1" u="sng" dirty="0">
              <a:latin typeface="Sassoon Infant Std" panose="020B0503020103030203" pitchFamily="34" charset="0"/>
              <a:cs typeface="Calibri" panose="020F0502020204030204" pitchFamily="34" charset="0"/>
            </a:endParaRPr>
          </a:p>
          <a:p>
            <a:pPr algn="l"/>
            <a:r>
              <a:rPr lang="en-GB" b="0" i="0" dirty="0">
                <a:effectLst/>
                <a:latin typeface="Sassoon Infant Std" panose="020B0503020103030203" pitchFamily="34" charset="0"/>
                <a:cs typeface="Calibri" panose="020F0502020204030204" pitchFamily="34" charset="0"/>
              </a:rPr>
              <a:t>At Big A we are able to offer you a week-to-week service where you can book one day or five, the choice is yours. Each week you will be required to book via our web page by Friday of the proceeding week the care is required. </a:t>
            </a:r>
          </a:p>
          <a:p>
            <a:pPr algn="l"/>
            <a:r>
              <a:rPr lang="en-GB" b="1" i="0" dirty="0">
                <a:effectLst/>
                <a:latin typeface="Sassoon Infant Std" panose="020B0503020103030203" pitchFamily="34" charset="0"/>
                <a:cs typeface="Calibri" panose="020F0502020204030204" pitchFamily="34" charset="0"/>
              </a:rPr>
              <a:t>No booking can be made without the appropriate payment in advance.</a:t>
            </a:r>
            <a:endParaRPr lang="en-GB" b="0" i="0" dirty="0">
              <a:effectLst/>
              <a:latin typeface="Sassoon Infant Std" panose="020B0503020103030203" pitchFamily="34" charset="0"/>
              <a:cs typeface="Calibri" panose="020F0502020204030204" pitchFamily="34" charset="0"/>
            </a:endParaRPr>
          </a:p>
          <a:p>
            <a:endParaRPr lang="en-US" sz="3200" b="1" dirty="0">
              <a:latin typeface="Sassoon Infant Std" panose="020B0503020103030203" pitchFamily="34" charset="0"/>
              <a:cs typeface="Calibri" panose="020F0502020204030204" pitchFamily="34" charset="0"/>
            </a:endParaRPr>
          </a:p>
          <a:p>
            <a:r>
              <a:rPr lang="en-GB" dirty="0">
                <a:solidFill>
                  <a:srgbClr val="1C1C1C"/>
                </a:solidFill>
                <a:latin typeface="Sassoon Infant Std" panose="020B0503020103030203" pitchFamily="34" charset="0"/>
              </a:rPr>
              <a:t>After School </a:t>
            </a:r>
            <a:r>
              <a:rPr lang="en-GB" b="0" i="0" dirty="0">
                <a:solidFill>
                  <a:srgbClr val="1C1C1C"/>
                </a:solidFill>
                <a:effectLst/>
                <a:latin typeface="Sassoon Infant Std" panose="020B0503020103030203" pitchFamily="34" charset="0"/>
              </a:rPr>
              <a:t>club provides a light snack inclusive of the price and each day the children have a variety of outdoor and indoor activities on offer to choose from. The planning within each unit is child-led and we aim to meet the demands of each child within our care.</a:t>
            </a:r>
          </a:p>
          <a:p>
            <a:endParaRPr lang="en-GB" dirty="0">
              <a:solidFill>
                <a:srgbClr val="1C1C1C"/>
              </a:solidFill>
              <a:latin typeface="Sassoon Infant Std" panose="020B0503020103030203" pitchFamily="34" charset="0"/>
              <a:cs typeface="Calibri" panose="020F0502020204030204" pitchFamily="34" charset="0"/>
            </a:endParaRPr>
          </a:p>
          <a:p>
            <a:r>
              <a:rPr lang="en-GB" b="0" i="0" dirty="0">
                <a:solidFill>
                  <a:srgbClr val="1C1C1C"/>
                </a:solidFill>
                <a:effectLst/>
                <a:latin typeface="Sassoon Infant Std" panose="020B0503020103030203" pitchFamily="34" charset="0"/>
              </a:rPr>
              <a:t>The after-school care price is £15* for the first child and £13* for a sibling. This covers until 6pm. There is a session available 3 - 4pm for £7.50 per child. </a:t>
            </a:r>
            <a:endParaRPr lang="en-US" b="1" dirty="0">
              <a:latin typeface="Sassoon Infant Std" panose="020B0503020103030203"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E937375-805F-9254-1ADB-785C25D9BE70}"/>
              </a:ext>
            </a:extLst>
          </p:cNvPr>
          <p:cNvPicPr>
            <a:picLocks noChangeAspect="1"/>
          </p:cNvPicPr>
          <p:nvPr/>
        </p:nvPicPr>
        <p:blipFill>
          <a:blip r:embed="rId3"/>
          <a:stretch>
            <a:fillRect/>
          </a:stretch>
        </p:blipFill>
        <p:spPr>
          <a:xfrm>
            <a:off x="6810696" y="1660712"/>
            <a:ext cx="2076450" cy="2066925"/>
          </a:xfrm>
          <a:prstGeom prst="rect">
            <a:avLst/>
          </a:prstGeom>
          <a:ln>
            <a:noFill/>
          </a:ln>
          <a:effectLst>
            <a:softEdge rad="112500"/>
          </a:effectLst>
        </p:spPr>
      </p:pic>
    </p:spTree>
    <p:extLst>
      <p:ext uri="{BB962C8B-B14F-4D97-AF65-F5344CB8AC3E}">
        <p14:creationId xmlns:p14="http://schemas.microsoft.com/office/powerpoint/2010/main" val="816939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3021a8-1ce1-4a28-931d-6193197186b7">
      <Terms xmlns="http://schemas.microsoft.com/office/infopath/2007/PartnerControls"/>
    </lcf76f155ced4ddcb4097134ff3c332f>
    <TaxCatchAll xmlns="083a5720-a5a1-48c5-9ab8-a30782319b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9DC7C674621F42BC8B36AEFEDEC995" ma:contentTypeVersion="18" ma:contentTypeDescription="Create a new document." ma:contentTypeScope="" ma:versionID="16fc169b5c0ae0d99053b4541cac36ef">
  <xsd:schema xmlns:xsd="http://www.w3.org/2001/XMLSchema" xmlns:xs="http://www.w3.org/2001/XMLSchema" xmlns:p="http://schemas.microsoft.com/office/2006/metadata/properties" xmlns:ns2="083a5720-a5a1-48c5-9ab8-a30782319b30" xmlns:ns3="fb3021a8-1ce1-4a28-931d-6193197186b7" targetNamespace="http://schemas.microsoft.com/office/2006/metadata/properties" ma:root="true" ma:fieldsID="d81bfb384b620a4f02e2b6350a2fa15c" ns2:_="" ns3:_="">
    <xsd:import namespace="083a5720-a5a1-48c5-9ab8-a30782319b30"/>
    <xsd:import namespace="fb3021a8-1ce1-4a28-931d-6193197186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a5720-a5a1-48c5-9ab8-a30782319b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1cb219a-59b2-4a2f-bd70-2ce1ba900abf}" ma:internalName="TaxCatchAll" ma:showField="CatchAllData" ma:web="083a5720-a5a1-48c5-9ab8-a30782319b3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3021a8-1ce1-4a28-931d-6193197186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262317-cab3-46e9-ba31-454d433ea1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E0BA92-E886-48A9-9EB5-C47742CEF8C1}">
  <ds:schemaRefs>
    <ds:schemaRef ds:uri="http://schemas.microsoft.com/sharepoint/v3/contenttype/forms"/>
  </ds:schemaRefs>
</ds:datastoreItem>
</file>

<file path=customXml/itemProps2.xml><?xml version="1.0" encoding="utf-8"?>
<ds:datastoreItem xmlns:ds="http://schemas.openxmlformats.org/officeDocument/2006/customXml" ds:itemID="{B126956D-482E-450B-AAF9-86249631FF32}">
  <ds:schemaRefs>
    <ds:schemaRef ds:uri="083a5720-a5a1-48c5-9ab8-a30782319b30"/>
    <ds:schemaRef ds:uri="fb3021a8-1ce1-4a28-931d-619319718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C17346-2C96-4DA0-8E42-F757B82D2211}">
  <ds:schemaRefs>
    <ds:schemaRef ds:uri="083a5720-a5a1-48c5-9ab8-a30782319b30"/>
    <ds:schemaRef ds:uri="fb3021a8-1ce1-4a28-931d-619319718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1137</TotalTime>
  <Words>1893</Words>
  <Application>Microsoft Office PowerPoint</Application>
  <PresentationFormat>On-screen Show (4:3)</PresentationFormat>
  <Paragraphs>277</Paragraphs>
  <Slides>33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Comic Sans MS</vt:lpstr>
      <vt:lpstr>Sassoon Infant Std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vt:lpstr>
      <vt:lpstr>Reading at home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Dance</dc:creator>
  <cp:lastModifiedBy>Andrea Lanham</cp:lastModifiedBy>
  <cp:revision>58</cp:revision>
  <dcterms:created xsi:type="dcterms:W3CDTF">2019-04-26T11:54:02Z</dcterms:created>
  <dcterms:modified xsi:type="dcterms:W3CDTF">2023-06-14T17:26:53Z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0x0101008E9DC7C674621F42BC8B36AEFEDEC995</vt:lpwstr>
  </property>
  <property fmtid="{D5CDD505-2E9C-101B-9397-08002B2CF9AE}" pid="3" name="MediaServiceImageTags">
    <vt:lpwstr/>
  </property>
</Properties>
</file>