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6" r:id="rId5"/>
    <p:sldId id="283" r:id="rId6"/>
    <p:sldId id="270" r:id="rId7"/>
    <p:sldId id="305" r:id="rId8"/>
    <p:sldId id="320" r:id="rId9"/>
    <p:sldId id="342" r:id="rId10"/>
    <p:sldId id="350" r:id="rId11"/>
    <p:sldId id="345" r:id="rId12"/>
    <p:sldId id="344" r:id="rId13"/>
    <p:sldId id="275" r:id="rId14"/>
    <p:sldId id="321" r:id="rId15"/>
    <p:sldId id="258" r:id="rId16"/>
    <p:sldId id="277" r:id="rId17"/>
    <p:sldId id="337" r:id="rId18"/>
    <p:sldId id="322" r:id="rId19"/>
    <p:sldId id="279" r:id="rId20"/>
    <p:sldId id="327" r:id="rId21"/>
    <p:sldId id="326" r:id="rId22"/>
    <p:sldId id="325" r:id="rId23"/>
    <p:sldId id="271" r:id="rId24"/>
    <p:sldId id="349" r:id="rId25"/>
    <p:sldId id="330" r:id="rId26"/>
    <p:sldId id="333" r:id="rId27"/>
    <p:sldId id="348" r:id="rId28"/>
    <p:sldId id="267" r:id="rId29"/>
    <p:sldId id="331" r:id="rId30"/>
    <p:sldId id="343" r:id="rId31"/>
    <p:sldId id="351" r:id="rId32"/>
    <p:sldId id="296" r:id="rId33"/>
    <p:sldId id="335"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D6494-6B51-4832-89CA-CB392E93414C}" v="68" dt="2023-06-17T17:19:18.9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60"/>
  </p:normalViewPr>
  <p:slideViewPr>
    <p:cSldViewPr snapToGrid="0">
      <p:cViewPr varScale="1">
        <p:scale>
          <a:sx n="60" d="100"/>
          <a:sy n="60" d="100"/>
        </p:scale>
        <p:origin x="14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86D54-2D1B-4292-908F-6D14258FBF43}" type="datetimeFigureOut">
              <a:rPr lang="en-GB" smtClean="0"/>
              <a:t>20/06/2023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C616D-8B31-4500-BE71-B1E3722CE229}" type="slidenum">
              <a:rPr lang="en-GB" smtClean="0"/>
              <a:t>‹#›</a:t>
            </a:fld>
            <a:endParaRPr lang="en-GB"/>
          </a:p>
        </p:txBody>
      </p:sp>
    </p:spTree>
    <p:extLst>
      <p:ext uri="{BB962C8B-B14F-4D97-AF65-F5344CB8AC3E}">
        <p14:creationId xmlns:p14="http://schemas.microsoft.com/office/powerpoint/2010/main" val="466982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Come and speak after if you have any concerns over the transition or want to discuss your child. </a:t>
            </a:r>
          </a:p>
        </p:txBody>
      </p:sp>
      <p:sp>
        <p:nvSpPr>
          <p:cNvPr id="4" name="Slide Number Placeholder 3"/>
          <p:cNvSpPr>
            <a:spLocks noGrp="1"/>
          </p:cNvSpPr>
          <p:nvPr>
            <p:ph type="sldNum" sz="quarter" idx="5"/>
          </p:nvPr>
        </p:nvSpPr>
        <p:spPr/>
        <p:txBody>
          <a:bodyPr/>
          <a:lstStyle/>
          <a:p>
            <a:fld id="{ADBC616D-8B31-4500-BE71-B1E3722CE229}" type="slidenum">
              <a:rPr lang="en-GB" smtClean="0"/>
              <a:t>9</a:t>
            </a:fld>
            <a:endParaRPr lang="en-GB"/>
          </a:p>
        </p:txBody>
      </p:sp>
    </p:spTree>
    <p:extLst>
      <p:ext uri="{BB962C8B-B14F-4D97-AF65-F5344CB8AC3E}">
        <p14:creationId xmlns:p14="http://schemas.microsoft.com/office/powerpoint/2010/main" val="97253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C616D-8B31-4500-BE71-B1E3722CE229}" type="slidenum">
              <a:rPr lang="en-GB" smtClean="0"/>
              <a:t>15</a:t>
            </a:fld>
            <a:endParaRPr lang="en-GB"/>
          </a:p>
        </p:txBody>
      </p:sp>
    </p:spTree>
    <p:extLst>
      <p:ext uri="{BB962C8B-B14F-4D97-AF65-F5344CB8AC3E}">
        <p14:creationId xmlns:p14="http://schemas.microsoft.com/office/powerpoint/2010/main" val="264915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14C87D-5282-4A20-9A38-517264A260A3}" type="datetimeFigureOut">
              <a:rPr lang="en-GB" smtClean="0"/>
              <a:t>20/06/2023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339510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14C87D-5282-4A20-9A38-517264A260A3}" type="datetimeFigureOut">
              <a:rPr lang="en-GB" smtClean="0"/>
              <a:t>20/06/2023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2299817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14C87D-5282-4A20-9A38-517264A260A3}" type="datetimeFigureOut">
              <a:rPr lang="en-GB" smtClean="0"/>
              <a:t>20/06/2023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3188878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14C87D-5282-4A20-9A38-517264A260A3}" type="datetimeFigureOut">
              <a:rPr lang="en-GB" smtClean="0"/>
              <a:t>20/06/2023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40155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14C87D-5282-4A20-9A38-517264A260A3}" type="datetimeFigureOut">
              <a:rPr lang="en-GB" smtClean="0"/>
              <a:t>20/06/2023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408751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14C87D-5282-4A20-9A38-517264A260A3}" type="datetimeFigureOut">
              <a:rPr lang="en-GB" smtClean="0"/>
              <a:t>20/06/2023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243103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14C87D-5282-4A20-9A38-517264A260A3}" type="datetimeFigureOut">
              <a:rPr lang="en-GB" smtClean="0"/>
              <a:t>20/06/2023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251158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14C87D-5282-4A20-9A38-517264A260A3}" type="datetimeFigureOut">
              <a:rPr lang="en-GB" smtClean="0"/>
              <a:t>20/06/2023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3206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14C87D-5282-4A20-9A38-517264A260A3}" type="datetimeFigureOut">
              <a:rPr lang="en-GB" smtClean="0"/>
              <a:t>20/06/2023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60885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14C87D-5282-4A20-9A38-517264A260A3}" type="datetimeFigureOut">
              <a:rPr lang="en-GB" smtClean="0"/>
              <a:t>20/06/2023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222553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14C87D-5282-4A20-9A38-517264A260A3}" type="datetimeFigureOut">
              <a:rPr lang="en-GB" smtClean="0"/>
              <a:t>20/06/2023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3272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14C87D-5282-4A20-9A38-517264A260A3}" type="datetimeFigureOut">
              <a:rPr lang="en-GB" smtClean="0"/>
              <a:t>20/06/2023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21D54-E584-4729-A352-B78CFD3E1E10}" type="slidenum">
              <a:rPr lang="en-GB" smtClean="0"/>
              <a:t>‹#›</a:t>
            </a:fld>
            <a:endParaRPr lang="en-GB"/>
          </a:p>
        </p:txBody>
      </p:sp>
    </p:spTree>
    <p:extLst>
      <p:ext uri="{BB962C8B-B14F-4D97-AF65-F5344CB8AC3E}">
        <p14:creationId xmlns:p14="http://schemas.microsoft.com/office/powerpoint/2010/main" val="316609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image" Target="../media/image1.jpe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9A6FEA42-CC99-4991-E893-7F3EEDB64E83}"/>
              </a:ext>
            </a:extLst>
          </p:cNvPr>
          <p:cNvSpPr txBox="1"/>
          <p:nvPr/>
        </p:nvSpPr>
        <p:spPr>
          <a:xfrm>
            <a:off x="1243173" y="2355801"/>
            <a:ext cx="6657654" cy="2554545"/>
          </a:xfrm>
          <a:prstGeom prst="rect">
            <a:avLst/>
          </a:prstGeom>
          <a:noFill/>
        </p:spPr>
        <p:txBody>
          <a:bodyPr wrap="square" rtlCol="0">
            <a:spAutoFit/>
          </a:bodyPr>
          <a:lstStyle/>
          <a:p>
            <a:pPr algn="ctr"/>
            <a:r>
              <a:rPr lang="en-US" sz="4000" dirty="0">
                <a:solidFill>
                  <a:schemeClr val="accent6">
                    <a:lumMod val="50000"/>
                  </a:schemeClr>
                </a:solidFill>
                <a:latin typeface="Sassoon Infant Std" panose="020B0503020103030203" pitchFamily="34" charset="0"/>
                <a:cs typeface="Calibri" panose="020F0502020204030204" pitchFamily="34" charset="0"/>
              </a:rPr>
              <a:t>Nursery at Badbury Park Primary School</a:t>
            </a:r>
          </a:p>
          <a:p>
            <a:pPr algn="ctr"/>
            <a:endParaRPr lang="en-US" sz="4000" dirty="0">
              <a:solidFill>
                <a:schemeClr val="accent6">
                  <a:lumMod val="50000"/>
                </a:schemeClr>
              </a:solidFill>
              <a:latin typeface="Sassoon Infant Std" panose="020B0503020103030203" pitchFamily="34" charset="0"/>
              <a:cs typeface="Calibri" panose="020F0502020204030204" pitchFamily="34" charset="0"/>
            </a:endParaRPr>
          </a:p>
          <a:p>
            <a:pPr algn="ctr"/>
            <a:r>
              <a:rPr lang="en-US" sz="4000" dirty="0">
                <a:solidFill>
                  <a:schemeClr val="accent6">
                    <a:lumMod val="50000"/>
                  </a:schemeClr>
                </a:solidFill>
                <a:latin typeface="Sassoon Infant Std" panose="020B0503020103030203" pitchFamily="34" charset="0"/>
                <a:cs typeface="Calibri" panose="020F0502020204030204" pitchFamily="34" charset="0"/>
              </a:rPr>
              <a:t>Apple Tree Class</a:t>
            </a:r>
          </a:p>
        </p:txBody>
      </p:sp>
      <p:pic>
        <p:nvPicPr>
          <p:cNvPr id="10" name="Picture 9">
            <a:extLst>
              <a:ext uri="{FF2B5EF4-FFF2-40B4-BE49-F238E27FC236}">
                <a16:creationId xmlns:a16="http://schemas.microsoft.com/office/drawing/2014/main" id="{BCA8F268-1227-3707-0BB5-7D22281F5207}"/>
              </a:ext>
            </a:extLst>
          </p:cNvPr>
          <p:cNvPicPr>
            <a:picLocks noChangeAspect="1"/>
          </p:cNvPicPr>
          <p:nvPr/>
        </p:nvPicPr>
        <p:blipFill>
          <a:blip r:embed="rId3"/>
          <a:stretch>
            <a:fillRect/>
          </a:stretch>
        </p:blipFill>
        <p:spPr>
          <a:xfrm>
            <a:off x="304800" y="771525"/>
            <a:ext cx="8534400" cy="828675"/>
          </a:xfrm>
          <a:prstGeom prst="rect">
            <a:avLst/>
          </a:prstGeom>
          <a:ln>
            <a:noFill/>
          </a:ln>
          <a:effectLst>
            <a:softEdge rad="112500"/>
          </a:effectLst>
        </p:spPr>
      </p:pic>
      <p:pic>
        <p:nvPicPr>
          <p:cNvPr id="7" name="Picture 6">
            <a:extLst>
              <a:ext uri="{FF2B5EF4-FFF2-40B4-BE49-F238E27FC236}">
                <a16:creationId xmlns:a16="http://schemas.microsoft.com/office/drawing/2014/main" id="{B53ABA00-5BB0-83AC-9BC0-4A769CEB5F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38077" y="3424323"/>
            <a:ext cx="2561856" cy="1921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182A3FEE-E4C0-380E-6B1C-B117E7D96F0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83497" y="3032920"/>
            <a:ext cx="2207683" cy="16557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0811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6" y="-1"/>
            <a:ext cx="9161076" cy="6881017"/>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extBox 4"/>
          <p:cNvSpPr txBox="1"/>
          <p:nvPr/>
        </p:nvSpPr>
        <p:spPr>
          <a:xfrm>
            <a:off x="504967" y="600891"/>
            <a:ext cx="8134066" cy="1631216"/>
          </a:xfrm>
          <a:prstGeom prst="rect">
            <a:avLst/>
          </a:prstGeom>
          <a:noFill/>
        </p:spPr>
        <p:txBody>
          <a:bodyPr wrap="square" rtlCol="0">
            <a:spAutoFit/>
          </a:bodyPr>
          <a:lstStyle/>
          <a:p>
            <a:r>
              <a:rPr lang="en-US" sz="5000" b="1" dirty="0">
                <a:solidFill>
                  <a:schemeClr val="accent6">
                    <a:lumMod val="50000"/>
                  </a:schemeClr>
                </a:solidFill>
                <a:latin typeface="Sassoon Infant Std" panose="020B0503020103030203" pitchFamily="34" charset="0"/>
                <a:cs typeface="Calibri" panose="020F0502020204030204" pitchFamily="34" charset="0"/>
              </a:rPr>
              <a:t>What does a day in nursery look like?</a:t>
            </a:r>
          </a:p>
        </p:txBody>
      </p:sp>
      <p:sp>
        <p:nvSpPr>
          <p:cNvPr id="8" name="TextBox 7">
            <a:extLst>
              <a:ext uri="{FF2B5EF4-FFF2-40B4-BE49-F238E27FC236}">
                <a16:creationId xmlns:a16="http://schemas.microsoft.com/office/drawing/2014/main" id="{21DA4455-AED0-4DBD-7087-9BE616684F9D}"/>
              </a:ext>
            </a:extLst>
          </p:cNvPr>
          <p:cNvSpPr txBox="1"/>
          <p:nvPr/>
        </p:nvSpPr>
        <p:spPr>
          <a:xfrm>
            <a:off x="685800" y="2709658"/>
            <a:ext cx="6858000" cy="2062103"/>
          </a:xfrm>
          <a:prstGeom prst="rect">
            <a:avLst/>
          </a:prstGeom>
          <a:noFill/>
        </p:spPr>
        <p:txBody>
          <a:bodyPr wrap="square">
            <a:spAutoFit/>
          </a:bodyPr>
          <a:lstStyle/>
          <a:p>
            <a:r>
              <a:rPr lang="en-US" sz="3600" i="1" dirty="0">
                <a:latin typeface="Sassoon Infant Std" panose="020B0503020103030203" pitchFamily="34" charset="0"/>
                <a:cs typeface="Calibri" panose="020F0502020204030204" pitchFamily="34" charset="0"/>
              </a:rPr>
              <a:t>For children, play is as natural as breathing…and as necessary”</a:t>
            </a:r>
          </a:p>
          <a:p>
            <a:endParaRPr lang="en-US" sz="3600" i="1" dirty="0">
              <a:latin typeface="Sassoon Infant Std" panose="020B0503020103030203" pitchFamily="34" charset="0"/>
              <a:cs typeface="Calibri" panose="020F0502020204030204" pitchFamily="34" charset="0"/>
            </a:endParaRPr>
          </a:p>
          <a:p>
            <a:r>
              <a:rPr lang="en-US" sz="2000" dirty="0">
                <a:latin typeface="Sassoon Infant Std" panose="020B0503020103030203" pitchFamily="34" charset="0"/>
                <a:cs typeface="Calibri" panose="020F0502020204030204" pitchFamily="34" charset="0"/>
              </a:rPr>
              <a:t>Mimi Brodsky </a:t>
            </a:r>
            <a:r>
              <a:rPr lang="en-US" sz="2000" dirty="0" err="1">
                <a:latin typeface="Sassoon Infant Std" panose="020B0503020103030203" pitchFamily="34" charset="0"/>
                <a:cs typeface="Calibri" panose="020F0502020204030204" pitchFamily="34" charset="0"/>
              </a:rPr>
              <a:t>Chenfeld</a:t>
            </a:r>
            <a:endParaRPr lang="en-US" sz="1600" dirty="0">
              <a:latin typeface="Sassoon Infant Std" panose="020B0503020103030203" pitchFamily="34" charset="0"/>
              <a:cs typeface="Calibri" panose="020F0502020204030204" pitchFamily="34" charset="0"/>
            </a:endParaRPr>
          </a:p>
        </p:txBody>
      </p:sp>
    </p:spTree>
    <p:extLst>
      <p:ext uri="{BB962C8B-B14F-4D97-AF65-F5344CB8AC3E}">
        <p14:creationId xmlns:p14="http://schemas.microsoft.com/office/powerpoint/2010/main" val="568251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2E9FB4-FF50-F733-A9F6-8ECDBA5577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8" name="TextBox 7">
            <a:extLst>
              <a:ext uri="{FF2B5EF4-FFF2-40B4-BE49-F238E27FC236}">
                <a16:creationId xmlns:a16="http://schemas.microsoft.com/office/drawing/2014/main" id="{779FB29F-FAAA-A531-3FE6-02098FB5B2B4}"/>
              </a:ext>
            </a:extLst>
          </p:cNvPr>
          <p:cNvSpPr txBox="1"/>
          <p:nvPr/>
        </p:nvSpPr>
        <p:spPr>
          <a:xfrm>
            <a:off x="303087" y="5305504"/>
            <a:ext cx="10577246" cy="1200329"/>
          </a:xfrm>
          <a:prstGeom prst="rect">
            <a:avLst/>
          </a:prstGeom>
          <a:noFill/>
        </p:spPr>
        <p:txBody>
          <a:bodyPr wrap="square">
            <a:spAutoFit/>
          </a:bodyPr>
          <a:lstStyle/>
          <a:p>
            <a:endParaRPr lang="en-US" sz="1800" dirty="0"/>
          </a:p>
          <a:p>
            <a:r>
              <a:rPr lang="en-US" sz="1800" dirty="0">
                <a:latin typeface="Sassoon Infant Std" panose="020B0503020103030203" pitchFamily="34" charset="0"/>
              </a:rPr>
              <a:t>Snack – rolling snack (children access with an adult, or whole </a:t>
            </a:r>
          </a:p>
          <a:p>
            <a:r>
              <a:rPr lang="en-US" sz="1800" dirty="0">
                <a:latin typeface="Sassoon Infant Std" panose="020B0503020103030203" pitchFamily="34" charset="0"/>
              </a:rPr>
              <a:t>class snack)</a:t>
            </a:r>
          </a:p>
          <a:p>
            <a:endParaRPr lang="en-US" sz="1800" dirty="0"/>
          </a:p>
        </p:txBody>
      </p:sp>
      <p:pic>
        <p:nvPicPr>
          <p:cNvPr id="3" name="Picture 2" descr="A picture containing text, screenshot, diagram, number&#10;&#10;Description automatically generated">
            <a:extLst>
              <a:ext uri="{FF2B5EF4-FFF2-40B4-BE49-F238E27FC236}">
                <a16:creationId xmlns:a16="http://schemas.microsoft.com/office/drawing/2014/main" id="{1528744C-7736-128E-5356-DE573260FF79}"/>
              </a:ext>
            </a:extLst>
          </p:cNvPr>
          <p:cNvPicPr>
            <a:picLocks noChangeAspect="1"/>
          </p:cNvPicPr>
          <p:nvPr/>
        </p:nvPicPr>
        <p:blipFill rotWithShape="1">
          <a:blip r:embed="rId3">
            <a:extLst>
              <a:ext uri="{28A0092B-C50C-407E-A947-70E740481C1C}">
                <a14:useLocalDpi xmlns:a14="http://schemas.microsoft.com/office/drawing/2010/main" val="0"/>
              </a:ext>
            </a:extLst>
          </a:blip>
          <a:srcRect l="5321" t="15385"/>
          <a:stretch/>
        </p:blipFill>
        <p:spPr>
          <a:xfrm>
            <a:off x="701749" y="635000"/>
            <a:ext cx="7045326" cy="4160284"/>
          </a:xfrm>
          <a:prstGeom prst="rect">
            <a:avLst/>
          </a:prstGeom>
        </p:spPr>
      </p:pic>
    </p:spTree>
    <p:extLst>
      <p:ext uri="{BB962C8B-B14F-4D97-AF65-F5344CB8AC3E}">
        <p14:creationId xmlns:p14="http://schemas.microsoft.com/office/powerpoint/2010/main" val="77721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6" name="TextBox 5"/>
          <p:cNvSpPr txBox="1"/>
          <p:nvPr/>
        </p:nvSpPr>
        <p:spPr>
          <a:xfrm>
            <a:off x="654024" y="471414"/>
            <a:ext cx="6857999" cy="830997"/>
          </a:xfrm>
          <a:prstGeom prst="rect">
            <a:avLst/>
          </a:prstGeom>
          <a:noFill/>
        </p:spPr>
        <p:txBody>
          <a:bodyPr wrap="square" rtlCol="0">
            <a:spAutoFit/>
          </a:bodyPr>
          <a:lstStyle/>
          <a:p>
            <a:endParaRPr lang="en-US" sz="2400" dirty="0">
              <a:solidFill>
                <a:schemeClr val="accent6">
                  <a:lumMod val="50000"/>
                </a:schemeClr>
              </a:solidFill>
              <a:latin typeface="Calibri" panose="020F0502020204030204" pitchFamily="34" charset="0"/>
              <a:cs typeface="Calibri" panose="020F0502020204030204" pitchFamily="34" charset="0"/>
            </a:endParaRPr>
          </a:p>
          <a:p>
            <a:endParaRPr lang="en-GB" sz="2400" dirty="0">
              <a:solidFill>
                <a:schemeClr val="accent6">
                  <a:lumMod val="50000"/>
                </a:schemeClr>
              </a:solidFill>
              <a:latin typeface="Calibri" panose="020F0502020204030204" pitchFamily="34" charset="0"/>
              <a:cs typeface="Calibri" panose="020F0502020204030204" pitchFamily="34" charset="0"/>
            </a:endParaRPr>
          </a:p>
        </p:txBody>
      </p:sp>
      <p:pic>
        <p:nvPicPr>
          <p:cNvPr id="7" name="Picture 6" descr="A group of children playing with bricks&#10;&#10;Description automatically generated with medium confidence">
            <a:extLst>
              <a:ext uri="{FF2B5EF4-FFF2-40B4-BE49-F238E27FC236}">
                <a16:creationId xmlns:a16="http://schemas.microsoft.com/office/drawing/2014/main" id="{1130D407-643B-84F7-CFB1-FCBF640D34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52043" y="567107"/>
            <a:ext cx="1998921" cy="14991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4BC9FD8A-10EC-629A-7B5C-9EC45267C744}"/>
              </a:ext>
            </a:extLst>
          </p:cNvPr>
          <p:cNvSpPr txBox="1"/>
          <p:nvPr/>
        </p:nvSpPr>
        <p:spPr>
          <a:xfrm>
            <a:off x="5507666" y="673349"/>
            <a:ext cx="1637414" cy="369332"/>
          </a:xfrm>
          <a:prstGeom prst="rect">
            <a:avLst/>
          </a:prstGeom>
          <a:noFill/>
        </p:spPr>
        <p:txBody>
          <a:bodyPr wrap="square" rtlCol="0">
            <a:spAutoFit/>
          </a:bodyPr>
          <a:lstStyle/>
          <a:p>
            <a:r>
              <a:rPr lang="en-GB" dirty="0">
                <a:latin typeface="Sassoon Infant Std" panose="020B0503020103030203" pitchFamily="34" charset="0"/>
              </a:rPr>
              <a:t>Collaboration</a:t>
            </a:r>
          </a:p>
        </p:txBody>
      </p:sp>
      <p:pic>
        <p:nvPicPr>
          <p:cNvPr id="13" name="Picture 12" descr="A group of children playing in a field&#10;&#10;Description automatically generated with low confidence">
            <a:extLst>
              <a:ext uri="{FF2B5EF4-FFF2-40B4-BE49-F238E27FC236}">
                <a16:creationId xmlns:a16="http://schemas.microsoft.com/office/drawing/2014/main" id="{818BEB64-4B14-45D3-66B9-470325AF59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7209" y="3812917"/>
            <a:ext cx="2197394" cy="16480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id="{9E93936E-71B6-1983-7D43-DB3FEB8DFE43}"/>
              </a:ext>
            </a:extLst>
          </p:cNvPr>
          <p:cNvSpPr txBox="1"/>
          <p:nvPr/>
        </p:nvSpPr>
        <p:spPr>
          <a:xfrm>
            <a:off x="360721" y="5999985"/>
            <a:ext cx="2057400" cy="369332"/>
          </a:xfrm>
          <a:prstGeom prst="rect">
            <a:avLst/>
          </a:prstGeom>
          <a:noFill/>
        </p:spPr>
        <p:txBody>
          <a:bodyPr wrap="square" rtlCol="0">
            <a:spAutoFit/>
          </a:bodyPr>
          <a:lstStyle/>
          <a:p>
            <a:r>
              <a:rPr lang="en-GB" dirty="0">
                <a:latin typeface="Sassoon Infant Std" panose="020B0503020103030203" pitchFamily="34" charset="0"/>
              </a:rPr>
              <a:t>Building resilience</a:t>
            </a:r>
          </a:p>
        </p:txBody>
      </p:sp>
      <p:pic>
        <p:nvPicPr>
          <p:cNvPr id="21" name="Picture 20" descr="A pair of young girls playing with paper clips&#10;&#10;Description automatically generated with low confidence">
            <a:extLst>
              <a:ext uri="{FF2B5EF4-FFF2-40B4-BE49-F238E27FC236}">
                <a16:creationId xmlns:a16="http://schemas.microsoft.com/office/drawing/2014/main" id="{FE7A3C62-5F80-BC1C-2911-246CC6949D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2551" y="512176"/>
            <a:ext cx="1648046" cy="1236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7D4B37B4-CE7F-7C79-3457-9AD1860FA0B4}"/>
              </a:ext>
            </a:extLst>
          </p:cNvPr>
          <p:cNvSpPr txBox="1"/>
          <p:nvPr/>
        </p:nvSpPr>
        <p:spPr>
          <a:xfrm>
            <a:off x="2939903" y="2015862"/>
            <a:ext cx="2567763" cy="369332"/>
          </a:xfrm>
          <a:prstGeom prst="rect">
            <a:avLst/>
          </a:prstGeom>
          <a:noFill/>
        </p:spPr>
        <p:txBody>
          <a:bodyPr wrap="square" rtlCol="0">
            <a:spAutoFit/>
          </a:bodyPr>
          <a:lstStyle/>
          <a:p>
            <a:r>
              <a:rPr lang="en-GB" dirty="0">
                <a:latin typeface="Sassoon Infant Std" panose="020B0503020103030203" pitchFamily="34" charset="0"/>
              </a:rPr>
              <a:t>Learning to share</a:t>
            </a:r>
          </a:p>
        </p:txBody>
      </p:sp>
      <p:pic>
        <p:nvPicPr>
          <p:cNvPr id="33" name="Picture 32" descr="A child looking at a screen&#10;&#10;Description automatically generated with low confidence">
            <a:extLst>
              <a:ext uri="{FF2B5EF4-FFF2-40B4-BE49-F238E27FC236}">
                <a16:creationId xmlns:a16="http://schemas.microsoft.com/office/drawing/2014/main" id="{0645596A-7889-7304-010C-F58412EBB8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83"/>
          <a:stretch/>
        </p:blipFill>
        <p:spPr>
          <a:xfrm rot="5400000">
            <a:off x="6454381" y="2821954"/>
            <a:ext cx="2042529" cy="1736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4" name="TextBox 33">
            <a:extLst>
              <a:ext uri="{FF2B5EF4-FFF2-40B4-BE49-F238E27FC236}">
                <a16:creationId xmlns:a16="http://schemas.microsoft.com/office/drawing/2014/main" id="{996A9E6D-13D5-106C-06CD-B0B2F1AD3A61}"/>
              </a:ext>
            </a:extLst>
          </p:cNvPr>
          <p:cNvSpPr txBox="1"/>
          <p:nvPr/>
        </p:nvSpPr>
        <p:spPr>
          <a:xfrm>
            <a:off x="4116244" y="5893339"/>
            <a:ext cx="2567763" cy="369332"/>
          </a:xfrm>
          <a:prstGeom prst="rect">
            <a:avLst/>
          </a:prstGeom>
          <a:noFill/>
        </p:spPr>
        <p:txBody>
          <a:bodyPr wrap="square" rtlCol="0">
            <a:spAutoFit/>
          </a:bodyPr>
          <a:lstStyle/>
          <a:p>
            <a:r>
              <a:rPr lang="en-GB" dirty="0">
                <a:latin typeface="Sassoon Infant Std" panose="020B0503020103030203" pitchFamily="34" charset="0"/>
              </a:rPr>
              <a:t>Exploring numbers</a:t>
            </a:r>
          </a:p>
        </p:txBody>
      </p:sp>
      <p:pic>
        <p:nvPicPr>
          <p:cNvPr id="35" name="Picture 34" descr="A child sitting on a playground&#10;&#10;Description automatically generated with low confidence">
            <a:extLst>
              <a:ext uri="{FF2B5EF4-FFF2-40B4-BE49-F238E27FC236}">
                <a16:creationId xmlns:a16="http://schemas.microsoft.com/office/drawing/2014/main" id="{AD9A88B1-B179-319A-F87C-DD9D96152A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98723" y="685749"/>
            <a:ext cx="2266507" cy="1699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 name="TextBox 35">
            <a:extLst>
              <a:ext uri="{FF2B5EF4-FFF2-40B4-BE49-F238E27FC236}">
                <a16:creationId xmlns:a16="http://schemas.microsoft.com/office/drawing/2014/main" id="{8792A35A-581E-38B8-077F-82C5A9260406}"/>
              </a:ext>
            </a:extLst>
          </p:cNvPr>
          <p:cNvSpPr txBox="1"/>
          <p:nvPr/>
        </p:nvSpPr>
        <p:spPr>
          <a:xfrm>
            <a:off x="372140" y="2970105"/>
            <a:ext cx="2567763" cy="369332"/>
          </a:xfrm>
          <a:prstGeom prst="rect">
            <a:avLst/>
          </a:prstGeom>
          <a:noFill/>
        </p:spPr>
        <p:txBody>
          <a:bodyPr wrap="square" rtlCol="0">
            <a:spAutoFit/>
          </a:bodyPr>
          <a:lstStyle/>
          <a:p>
            <a:r>
              <a:rPr lang="en-GB" dirty="0">
                <a:latin typeface="Sassoon Infant Std" panose="020B0503020103030203" pitchFamily="34" charset="0"/>
              </a:rPr>
              <a:t>Being engineers</a:t>
            </a:r>
          </a:p>
        </p:txBody>
      </p:sp>
      <p:pic>
        <p:nvPicPr>
          <p:cNvPr id="38" name="Picture 37" descr="A picture containing person, toy, clothing, child&#10;&#10;Description automatically generated">
            <a:extLst>
              <a:ext uri="{FF2B5EF4-FFF2-40B4-BE49-F238E27FC236}">
                <a16:creationId xmlns:a16="http://schemas.microsoft.com/office/drawing/2014/main" id="{5D9903BE-63AA-30F6-03F3-902D9BD3CE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431680" y="5006221"/>
            <a:ext cx="1715385" cy="1286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Picture 39" descr="A child sitting on the floor reading a book&#10;&#10;Description automatically generated with medium confidence">
            <a:extLst>
              <a:ext uri="{FF2B5EF4-FFF2-40B4-BE49-F238E27FC236}">
                <a16:creationId xmlns:a16="http://schemas.microsoft.com/office/drawing/2014/main" id="{F7902937-22A9-0685-44BD-C9F9B09B13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886985" y="1626340"/>
            <a:ext cx="1711841" cy="1283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Picture 41" descr="A group of people standing next to a fire hydrant&#10;&#10;Description automatically generated with medium confidence">
            <a:extLst>
              <a:ext uri="{FF2B5EF4-FFF2-40B4-BE49-F238E27FC236}">
                <a16:creationId xmlns:a16="http://schemas.microsoft.com/office/drawing/2014/main" id="{D74EF1E9-9F9E-F24E-6BE8-0DAD55FCA5B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2398658" y="2851327"/>
            <a:ext cx="1753124" cy="131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6" name="Picture 45" descr="A picture containing person, clothing, indoor, wall&#10;&#10;Description automatically generated">
            <a:extLst>
              <a:ext uri="{FF2B5EF4-FFF2-40B4-BE49-F238E27FC236}">
                <a16:creationId xmlns:a16="http://schemas.microsoft.com/office/drawing/2014/main" id="{86050CC3-0877-BBF1-B66D-F8C7967AA0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3981756" y="3614613"/>
            <a:ext cx="2576520" cy="1932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3948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47" y="0"/>
            <a:ext cx="9169047" cy="6887004"/>
          </a:xfrm>
          <a:prstGeom prst="rect">
            <a:avLst/>
          </a:prstGeom>
        </p:spPr>
      </p:pic>
      <p:sp>
        <p:nvSpPr>
          <p:cNvPr id="6" name="TextBox 5"/>
          <p:cNvSpPr txBox="1"/>
          <p:nvPr/>
        </p:nvSpPr>
        <p:spPr>
          <a:xfrm>
            <a:off x="371802" y="-13741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8" name="TextBox 7">
            <a:extLst>
              <a:ext uri="{FF2B5EF4-FFF2-40B4-BE49-F238E27FC236}">
                <a16:creationId xmlns:a16="http://schemas.microsoft.com/office/drawing/2014/main" id="{40CF02A2-04EC-8A17-2B92-7A320AF1E461}"/>
              </a:ext>
            </a:extLst>
          </p:cNvPr>
          <p:cNvSpPr txBox="1"/>
          <p:nvPr/>
        </p:nvSpPr>
        <p:spPr>
          <a:xfrm>
            <a:off x="547576" y="660956"/>
            <a:ext cx="5469540" cy="477054"/>
          </a:xfrm>
          <a:prstGeom prst="rect">
            <a:avLst/>
          </a:prstGeom>
          <a:noFill/>
        </p:spPr>
        <p:txBody>
          <a:bodyPr wrap="square">
            <a:spAutoFit/>
          </a:bodyPr>
          <a:lstStyle/>
          <a:p>
            <a:r>
              <a:rPr lang="en-US" sz="2500" dirty="0">
                <a:latin typeface="Sassoon Infant Std" panose="020B0503020103030203" pitchFamily="34" charset="0"/>
                <a:ea typeface="Sassoon Infant Std" charset="0"/>
                <a:cs typeface="Sassoon Infant Std" charset="0"/>
              </a:rPr>
              <a:t>What does phonics look like in Nursery?</a:t>
            </a:r>
            <a:endParaRPr lang="en-GB" sz="2500" dirty="0"/>
          </a:p>
        </p:txBody>
      </p:sp>
      <p:pic>
        <p:nvPicPr>
          <p:cNvPr id="9" name="Picture 8" descr="A picture containing table, person&#10;&#10;Description automatically generated">
            <a:extLst>
              <a:ext uri="{FF2B5EF4-FFF2-40B4-BE49-F238E27FC236}">
                <a16:creationId xmlns:a16="http://schemas.microsoft.com/office/drawing/2014/main" id="{92569DF7-2F5C-DF7B-508B-30EAA28E7D0E}"/>
              </a:ext>
            </a:extLst>
          </p:cNvPr>
          <p:cNvPicPr>
            <a:picLocks noChangeAspect="1"/>
          </p:cNvPicPr>
          <p:nvPr/>
        </p:nvPicPr>
        <p:blipFill rotWithShape="1">
          <a:blip r:embed="rId3"/>
          <a:srcRect l="31295" r="15045"/>
          <a:stretch/>
        </p:blipFill>
        <p:spPr>
          <a:xfrm rot="5400000">
            <a:off x="6736001" y="95123"/>
            <a:ext cx="1688598" cy="2360156"/>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4CB1815D-B05A-A36B-C0DC-487B094AC194}"/>
              </a:ext>
            </a:extLst>
          </p:cNvPr>
          <p:cNvSpPr txBox="1"/>
          <p:nvPr/>
        </p:nvSpPr>
        <p:spPr>
          <a:xfrm>
            <a:off x="84105" y="1672203"/>
            <a:ext cx="5933011" cy="1477328"/>
          </a:xfrm>
          <a:prstGeom prst="rect">
            <a:avLst/>
          </a:prstGeom>
          <a:noFill/>
        </p:spPr>
        <p:txBody>
          <a:bodyPr wrap="square">
            <a:spAutoFit/>
          </a:bodyPr>
          <a:lstStyle/>
          <a:p>
            <a:pPr marL="0" indent="0" algn="ctr" fontAlgn="base">
              <a:buNone/>
            </a:pPr>
            <a:r>
              <a:rPr lang="en-US" sz="1800" dirty="0">
                <a:latin typeface="Sassoon Infant Std" panose="020B0503020103030203" pitchFamily="34" charset="0"/>
                <a:ea typeface="Sassoon Infant Std" charset="0"/>
                <a:cs typeface="Sassoon Infant Std" charset="0"/>
              </a:rPr>
              <a:t>Early phonics teaching in Nursery focuses on developing children’s listening, vocabulary and speaking skills. </a:t>
            </a:r>
          </a:p>
          <a:p>
            <a:pPr marL="0" indent="0" algn="ctr" fontAlgn="base">
              <a:buNone/>
            </a:pPr>
            <a:r>
              <a:rPr lang="en-US" sz="1800" dirty="0">
                <a:latin typeface="Sassoon Infant Std" panose="020B0503020103030203" pitchFamily="34" charset="0"/>
                <a:ea typeface="Sassoon Infant Std" charset="0"/>
                <a:cs typeface="Sassoon Infant Std" charset="0"/>
              </a:rPr>
              <a:t>Typical activities for teaching Phase 1 phonics include 'listening' walks, playing and identifying instruments, action songs, learning rhymes and playing games like I-Spy.</a:t>
            </a:r>
          </a:p>
        </p:txBody>
      </p:sp>
      <p:sp>
        <p:nvSpPr>
          <p:cNvPr id="15" name="Rectangle 14">
            <a:extLst>
              <a:ext uri="{FF2B5EF4-FFF2-40B4-BE49-F238E27FC236}">
                <a16:creationId xmlns:a16="http://schemas.microsoft.com/office/drawing/2014/main" id="{407C689C-D2CE-F453-1700-A01B80E2CF9C}"/>
              </a:ext>
            </a:extLst>
          </p:cNvPr>
          <p:cNvSpPr/>
          <p:nvPr/>
        </p:nvSpPr>
        <p:spPr>
          <a:xfrm>
            <a:off x="531341" y="3466394"/>
            <a:ext cx="6899474" cy="2846933"/>
          </a:xfrm>
          <a:prstGeom prst="rect">
            <a:avLst/>
          </a:prstGeom>
        </p:spPr>
        <p:txBody>
          <a:bodyPr wrap="square">
            <a:spAutoFit/>
          </a:bodyPr>
          <a:lstStyle/>
          <a:p>
            <a:pPr fontAlgn="base">
              <a:spcAft>
                <a:spcPts val="600"/>
              </a:spcAft>
            </a:pPr>
            <a:r>
              <a:rPr lang="en-US" dirty="0">
                <a:latin typeface="Sassoon Infant Std" panose="020B0503020103030203" pitchFamily="34" charset="0"/>
                <a:ea typeface="Sassoon Infant Std" charset="0"/>
                <a:cs typeface="Sassoon Infant Std" charset="0"/>
              </a:rPr>
              <a:t>In Phase 1 phonics, children are taught about:</a:t>
            </a:r>
          </a:p>
          <a:p>
            <a:pPr marL="285750" indent="-285750">
              <a:spcAft>
                <a:spcPts val="600"/>
              </a:spcAft>
              <a:buFont typeface="Arial" charset="0"/>
              <a:buChar char="•"/>
            </a:pPr>
            <a:r>
              <a:rPr lang="en-US" dirty="0">
                <a:latin typeface="Sassoon Infant Std" panose="020B0503020103030203" pitchFamily="34" charset="0"/>
                <a:ea typeface="Sassoon Infant Std" charset="0"/>
                <a:cs typeface="Sassoon Infant Std" charset="0"/>
              </a:rPr>
              <a:t>Environmental sounds e.g. car/train/animal sounds</a:t>
            </a:r>
          </a:p>
          <a:p>
            <a:pPr marL="285750" indent="-285750">
              <a:spcAft>
                <a:spcPts val="600"/>
              </a:spcAft>
              <a:buFont typeface="Arial" charset="0"/>
              <a:buChar char="•"/>
            </a:pPr>
            <a:r>
              <a:rPr lang="en-US" dirty="0">
                <a:latin typeface="Sassoon Infant Std" panose="020B0503020103030203" pitchFamily="34" charset="0"/>
                <a:ea typeface="Sassoon Infant Std" charset="0"/>
                <a:cs typeface="Sassoon Infant Std" charset="0"/>
              </a:rPr>
              <a:t>Instrumental sounds</a:t>
            </a:r>
          </a:p>
          <a:p>
            <a:pPr marL="285750" indent="-285750">
              <a:spcAft>
                <a:spcPts val="600"/>
              </a:spcAft>
              <a:buFont typeface="Arial" charset="0"/>
              <a:buChar char="•"/>
            </a:pPr>
            <a:r>
              <a:rPr lang="en-US" dirty="0">
                <a:latin typeface="Sassoon Infant Std" panose="020B0503020103030203" pitchFamily="34" charset="0"/>
                <a:ea typeface="Sassoon Infant Std" charset="0"/>
                <a:cs typeface="Sassoon Infant Std" charset="0"/>
              </a:rPr>
              <a:t>Body percussion e.g. clapping and stamping</a:t>
            </a:r>
          </a:p>
          <a:p>
            <a:pPr marL="285750" indent="-285750">
              <a:spcAft>
                <a:spcPts val="600"/>
              </a:spcAft>
              <a:buFont typeface="Arial" charset="0"/>
              <a:buChar char="•"/>
            </a:pPr>
            <a:r>
              <a:rPr lang="en-US" dirty="0">
                <a:latin typeface="Sassoon Infant Std" panose="020B0503020103030203" pitchFamily="34" charset="0"/>
                <a:ea typeface="Sassoon Infant Std" charset="0"/>
                <a:cs typeface="Sassoon Infant Std" charset="0"/>
              </a:rPr>
              <a:t>Rhythm and rhyme</a:t>
            </a:r>
          </a:p>
          <a:p>
            <a:pPr marL="285750" indent="-285750">
              <a:spcAft>
                <a:spcPts val="600"/>
              </a:spcAft>
              <a:buFont typeface="Arial" charset="0"/>
              <a:buChar char="•"/>
            </a:pPr>
            <a:r>
              <a:rPr lang="en-US" dirty="0">
                <a:latin typeface="Sassoon Infant Std" panose="020B0503020103030203" pitchFamily="34" charset="0"/>
                <a:ea typeface="Sassoon Infant Std" charset="0"/>
                <a:cs typeface="Sassoon Infant Std" charset="0"/>
              </a:rPr>
              <a:t>Alliteration</a:t>
            </a:r>
          </a:p>
          <a:p>
            <a:pPr marL="285750" indent="-285750">
              <a:spcAft>
                <a:spcPts val="600"/>
              </a:spcAft>
              <a:buFont typeface="Arial" charset="0"/>
              <a:buChar char="•"/>
            </a:pPr>
            <a:r>
              <a:rPr lang="en-US" dirty="0">
                <a:latin typeface="Sassoon Infant Std" panose="020B0503020103030203" pitchFamily="34" charset="0"/>
                <a:ea typeface="Sassoon Infant Std" charset="0"/>
                <a:cs typeface="Sassoon Infant Std" charset="0"/>
              </a:rPr>
              <a:t>Voice sounds</a:t>
            </a:r>
          </a:p>
          <a:p>
            <a:pPr marL="285750" indent="-285750">
              <a:spcAft>
                <a:spcPts val="600"/>
              </a:spcAft>
              <a:buFont typeface="Arial" charset="0"/>
              <a:buChar char="•"/>
            </a:pPr>
            <a:r>
              <a:rPr lang="en-US" dirty="0">
                <a:latin typeface="Sassoon Infant Std" panose="020B0503020103030203" pitchFamily="34" charset="0"/>
                <a:ea typeface="Sassoon Infant Std" charset="0"/>
                <a:cs typeface="Sassoon Infant Std" charset="0"/>
              </a:rPr>
              <a:t>Oral blending and segmenting e.g. hearing that d-o-g makes ‘dog’</a:t>
            </a:r>
          </a:p>
        </p:txBody>
      </p:sp>
      <p:pic>
        <p:nvPicPr>
          <p:cNvPr id="17" name="Picture 16" descr="A picture containing person, grass, human face, toddler&#10;&#10;Description automatically generated">
            <a:extLst>
              <a:ext uri="{FF2B5EF4-FFF2-40B4-BE49-F238E27FC236}">
                <a16:creationId xmlns:a16="http://schemas.microsoft.com/office/drawing/2014/main" id="{6BBA562D-242D-91C7-2533-322743DA1E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4567" y="2278699"/>
            <a:ext cx="1513998" cy="1972720"/>
          </a:xfrm>
          <a:prstGeom prst="ellipse">
            <a:avLst/>
          </a:prstGeom>
          <a:ln>
            <a:noFill/>
          </a:ln>
          <a:effectLst>
            <a:softEdge rad="112500"/>
          </a:effectLst>
        </p:spPr>
      </p:pic>
      <p:sp>
        <p:nvSpPr>
          <p:cNvPr id="19" name="Oval 18">
            <a:extLst>
              <a:ext uri="{FF2B5EF4-FFF2-40B4-BE49-F238E27FC236}">
                <a16:creationId xmlns:a16="http://schemas.microsoft.com/office/drawing/2014/main" id="{EF0BED9B-F2B4-CBD7-02A9-B4509932921B}"/>
              </a:ext>
            </a:extLst>
          </p:cNvPr>
          <p:cNvSpPr/>
          <p:nvPr/>
        </p:nvSpPr>
        <p:spPr>
          <a:xfrm>
            <a:off x="4940475" y="3910068"/>
            <a:ext cx="2693872" cy="206643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3741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1000"/>
                                        <p:tgtEl>
                                          <p:spTgt spid="15">
                                            <p:txEl>
                                              <p:pRg st="3" end="3"/>
                                            </p:txEl>
                                          </p:spTgt>
                                        </p:tgtEl>
                                      </p:cBhvr>
                                    </p:animEffect>
                                    <p:anim calcmode="lin" valueType="num">
                                      <p:cBhvr>
                                        <p:cTn id="29"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Effect transition="in" filter="fade">
                                      <p:cBhvr>
                                        <p:cTn id="35" dur="1000"/>
                                        <p:tgtEl>
                                          <p:spTgt spid="15">
                                            <p:txEl>
                                              <p:pRg st="4" end="4"/>
                                            </p:txEl>
                                          </p:spTgt>
                                        </p:tgtEl>
                                      </p:cBhvr>
                                    </p:animEffect>
                                    <p:anim calcmode="lin" valueType="num">
                                      <p:cBhvr>
                                        <p:cTn id="36"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xEl>
                                              <p:pRg st="5" end="5"/>
                                            </p:txEl>
                                          </p:spTgt>
                                        </p:tgtEl>
                                        <p:attrNameLst>
                                          <p:attrName>style.visibility</p:attrName>
                                        </p:attrNameLst>
                                      </p:cBhvr>
                                      <p:to>
                                        <p:strVal val="visible"/>
                                      </p:to>
                                    </p:set>
                                    <p:animEffect transition="in" filter="fade">
                                      <p:cBhvr>
                                        <p:cTn id="42" dur="1000"/>
                                        <p:tgtEl>
                                          <p:spTgt spid="15">
                                            <p:txEl>
                                              <p:pRg st="5" end="5"/>
                                            </p:txEl>
                                          </p:spTgt>
                                        </p:tgtEl>
                                      </p:cBhvr>
                                    </p:animEffect>
                                    <p:anim calcmode="lin" valueType="num">
                                      <p:cBhvr>
                                        <p:cTn id="43"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xEl>
                                              <p:pRg st="6" end="6"/>
                                            </p:txEl>
                                          </p:spTgt>
                                        </p:tgtEl>
                                        <p:attrNameLst>
                                          <p:attrName>style.visibility</p:attrName>
                                        </p:attrNameLst>
                                      </p:cBhvr>
                                      <p:to>
                                        <p:strVal val="visible"/>
                                      </p:to>
                                    </p:set>
                                    <p:animEffect transition="in" filter="fade">
                                      <p:cBhvr>
                                        <p:cTn id="49" dur="1000"/>
                                        <p:tgtEl>
                                          <p:spTgt spid="15">
                                            <p:txEl>
                                              <p:pRg st="6" end="6"/>
                                            </p:txEl>
                                          </p:spTgt>
                                        </p:tgtEl>
                                      </p:cBhvr>
                                    </p:animEffect>
                                    <p:anim calcmode="lin" valueType="num">
                                      <p:cBhvr>
                                        <p:cTn id="50"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5">
                                            <p:txEl>
                                              <p:pRg st="7" end="7"/>
                                            </p:txEl>
                                          </p:spTgt>
                                        </p:tgtEl>
                                        <p:attrNameLst>
                                          <p:attrName>style.visibility</p:attrName>
                                        </p:attrNameLst>
                                      </p:cBhvr>
                                      <p:to>
                                        <p:strVal val="visible"/>
                                      </p:to>
                                    </p:set>
                                    <p:animEffect transition="in" filter="fade">
                                      <p:cBhvr>
                                        <p:cTn id="56" dur="1000"/>
                                        <p:tgtEl>
                                          <p:spTgt spid="15">
                                            <p:txEl>
                                              <p:pRg st="7" end="7"/>
                                            </p:txEl>
                                          </p:spTgt>
                                        </p:tgtEl>
                                      </p:cBhvr>
                                    </p:animEffect>
                                    <p:anim calcmode="lin" valueType="num">
                                      <p:cBhvr>
                                        <p:cTn id="57"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741B7C-6429-B19B-0F82-84B2373D83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20" y="0"/>
            <a:ext cx="9234439" cy="6936120"/>
          </a:xfrm>
          <a:prstGeom prst="rect">
            <a:avLst/>
          </a:prstGeom>
        </p:spPr>
      </p:pic>
      <p:sp>
        <p:nvSpPr>
          <p:cNvPr id="2" name="Title 1">
            <a:extLst>
              <a:ext uri="{FF2B5EF4-FFF2-40B4-BE49-F238E27FC236}">
                <a16:creationId xmlns:a16="http://schemas.microsoft.com/office/drawing/2014/main" id="{C8A08E9B-C457-7534-77D2-E6FE69375981}"/>
              </a:ext>
            </a:extLst>
          </p:cNvPr>
          <p:cNvSpPr>
            <a:spLocks noGrp="1"/>
          </p:cNvSpPr>
          <p:nvPr>
            <p:ph type="title"/>
          </p:nvPr>
        </p:nvSpPr>
        <p:spPr>
          <a:xfrm>
            <a:off x="273228" y="282043"/>
            <a:ext cx="7886700" cy="864433"/>
          </a:xfrm>
        </p:spPr>
        <p:txBody>
          <a:bodyPr>
            <a:normAutofit/>
          </a:bodyPr>
          <a:lstStyle/>
          <a:p>
            <a:r>
              <a:rPr lang="en-GB" sz="3500" b="1" u="sng" dirty="0">
                <a:latin typeface="Sassoon Infant Std" panose="020B0503020103030203" pitchFamily="34" charset="0"/>
              </a:rPr>
              <a:t>Reading at home</a:t>
            </a:r>
            <a:r>
              <a:rPr lang="en-GB" sz="3500" dirty="0">
                <a:latin typeface="Sassoon Infant Std" panose="020B0503020103030203" pitchFamily="34" charset="0"/>
              </a:rPr>
              <a:t> </a:t>
            </a:r>
          </a:p>
        </p:txBody>
      </p:sp>
      <p:sp>
        <p:nvSpPr>
          <p:cNvPr id="5" name="TextBox 4">
            <a:extLst>
              <a:ext uri="{FF2B5EF4-FFF2-40B4-BE49-F238E27FC236}">
                <a16:creationId xmlns:a16="http://schemas.microsoft.com/office/drawing/2014/main" id="{42A12C32-1153-5926-D157-DE904A32E417}"/>
              </a:ext>
            </a:extLst>
          </p:cNvPr>
          <p:cNvSpPr txBox="1"/>
          <p:nvPr/>
        </p:nvSpPr>
        <p:spPr>
          <a:xfrm>
            <a:off x="273228" y="1068093"/>
            <a:ext cx="8227674" cy="5693866"/>
          </a:xfrm>
          <a:prstGeom prst="rect">
            <a:avLst/>
          </a:prstGeom>
          <a:noFill/>
        </p:spPr>
        <p:txBody>
          <a:bodyPr wrap="square">
            <a:spAutoFit/>
          </a:bodyPr>
          <a:lstStyle/>
          <a:p>
            <a:r>
              <a:rPr lang="en-GB" sz="2000" dirty="0">
                <a:latin typeface="Sassoon Infant Std" panose="020B0503020103030203" pitchFamily="34" charset="0"/>
              </a:rPr>
              <a:t>Reading at home is one of the best ways to support your child’s learning.</a:t>
            </a:r>
          </a:p>
          <a:p>
            <a:endParaRPr lang="en-GB" sz="2000"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r>
              <a:rPr lang="en-GB" dirty="0">
                <a:latin typeface="Sassoon Infant Std" panose="020B0503020103030203" pitchFamily="34" charset="0"/>
              </a:rPr>
              <a:t> </a:t>
            </a: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r>
              <a:rPr lang="en-GB" dirty="0">
                <a:latin typeface="Sassoon Infant Std" panose="020B0503020103030203" pitchFamily="34" charset="0"/>
              </a:rPr>
              <a:t>Top Tips:</a:t>
            </a:r>
          </a:p>
          <a:p>
            <a:r>
              <a:rPr lang="en-GB" dirty="0">
                <a:latin typeface="Sassoon Infant Std" panose="020B0503020103030203" pitchFamily="34" charset="0"/>
              </a:rPr>
              <a:t>- No distractions – turn off the TV, put down the tablet</a:t>
            </a:r>
          </a:p>
          <a:p>
            <a:pPr>
              <a:buFontTx/>
              <a:buChar char="-"/>
            </a:pPr>
            <a:r>
              <a:rPr lang="en-GB" sz="1800" dirty="0">
                <a:latin typeface="Sassoon Infant Std" panose="020B0503020103030203" pitchFamily="34" charset="0"/>
              </a:rPr>
              <a:t> We will send home a picture book each week for you to share and enjoy with your child. These will be changes on a Thursday.</a:t>
            </a:r>
          </a:p>
          <a:p>
            <a:pPr>
              <a:buFontTx/>
              <a:buChar char="-"/>
            </a:pPr>
            <a:r>
              <a:rPr lang="en-GB" sz="1800" dirty="0">
                <a:latin typeface="Sassoon Infant Std" panose="020B0503020103030203" pitchFamily="34" charset="0"/>
              </a:rPr>
              <a:t> We will share some ideas and prompts of how to enjoy a story together </a:t>
            </a:r>
          </a:p>
          <a:p>
            <a:pPr>
              <a:buFontTx/>
              <a:buChar char="-"/>
            </a:pPr>
            <a:r>
              <a:rPr lang="en-GB" dirty="0">
                <a:latin typeface="Sassoon Infant Std" panose="020B0503020103030203" pitchFamily="34" charset="0"/>
              </a:rPr>
              <a:t>When you are out and about, encourage your child to read shopping</a:t>
            </a:r>
          </a:p>
          <a:p>
            <a:r>
              <a:rPr lang="en-GB" dirty="0">
                <a:latin typeface="Sassoon Infant Std" panose="020B0503020103030203" pitchFamily="34" charset="0"/>
              </a:rPr>
              <a:t>lists, familiar logos</a:t>
            </a:r>
          </a:p>
          <a:p>
            <a:r>
              <a:rPr lang="en-GB" dirty="0"/>
              <a:t> </a:t>
            </a:r>
          </a:p>
        </p:txBody>
      </p:sp>
      <p:pic>
        <p:nvPicPr>
          <p:cNvPr id="4098" name="Picture 2">
            <a:extLst>
              <a:ext uri="{FF2B5EF4-FFF2-40B4-BE49-F238E27FC236}">
                <a16:creationId xmlns:a16="http://schemas.microsoft.com/office/drawing/2014/main" id="{5AA16AA5-551E-4143-5141-D25785E3BE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802"/>
          <a:stretch/>
        </p:blipFill>
        <p:spPr bwMode="auto">
          <a:xfrm>
            <a:off x="2344055" y="1716482"/>
            <a:ext cx="4455889" cy="25263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53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76" y="0"/>
            <a:ext cx="9161076" cy="6881017"/>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extBox 4"/>
          <p:cNvSpPr txBox="1"/>
          <p:nvPr/>
        </p:nvSpPr>
        <p:spPr>
          <a:xfrm>
            <a:off x="283922" y="577836"/>
            <a:ext cx="8479934" cy="5386090"/>
          </a:xfrm>
          <a:prstGeom prst="rect">
            <a:avLst/>
          </a:prstGeom>
          <a:noFill/>
        </p:spPr>
        <p:txBody>
          <a:bodyPr wrap="square" rtlCol="0">
            <a:spAutoFit/>
          </a:bodyPr>
          <a:lstStyle/>
          <a:p>
            <a:r>
              <a:rPr lang="en-US" sz="2400" b="1" u="sng" dirty="0">
                <a:latin typeface="Sassoon Infant Std" panose="020B0503020103030203" pitchFamily="34" charset="0"/>
                <a:cs typeface="Calibri" panose="020F0502020204030204" pitchFamily="34" charset="0"/>
              </a:rPr>
              <a:t>Dough Disco and Squiggle Wiggle</a:t>
            </a:r>
          </a:p>
          <a:p>
            <a:endParaRPr lang="en-US" sz="2000" b="1" dirty="0">
              <a:solidFill>
                <a:schemeClr val="accent6">
                  <a:lumMod val="50000"/>
                </a:schemeClr>
              </a:solidFill>
              <a:latin typeface="Sassoon Infant Std" panose="020B0503020103030203" pitchFamily="34" charset="0"/>
              <a:cs typeface="Calibri" panose="020F0502020204030204" pitchFamily="34" charset="0"/>
            </a:endParaRPr>
          </a:p>
          <a:p>
            <a:r>
              <a:rPr lang="en-US" sz="2000" dirty="0">
                <a:latin typeface="Sassoon Infant Std" panose="020B0503020103030203" pitchFamily="34" charset="0"/>
                <a:cs typeface="Calibri" panose="020F0502020204030204" pitchFamily="34" charset="0"/>
              </a:rPr>
              <a:t>Both are used to help children develop the motor strength and control they need for writing, eating, manipulating objects and getting dressed. </a:t>
            </a:r>
          </a:p>
          <a:p>
            <a:endParaRPr lang="en-US" sz="2000" dirty="0">
              <a:latin typeface="Sassoon Infant Std" panose="020B0503020103030203" pitchFamily="34" charset="0"/>
              <a:cs typeface="Calibri" panose="020F0502020204030204" pitchFamily="34" charset="0"/>
            </a:endParaRPr>
          </a:p>
          <a:p>
            <a:r>
              <a:rPr lang="en-US" sz="2000" b="1" dirty="0">
                <a:latin typeface="Sassoon Infant Std" panose="020B0503020103030203" pitchFamily="34" charset="0"/>
                <a:cs typeface="Calibri" panose="020F0502020204030204" pitchFamily="34" charset="0"/>
              </a:rPr>
              <a:t>Squiggle Wiggle </a:t>
            </a:r>
          </a:p>
          <a:p>
            <a:r>
              <a:rPr lang="en-US" sz="2000" dirty="0">
                <a:latin typeface="Sassoon Infant Std" panose="020B0503020103030203" pitchFamily="34" charset="0"/>
                <a:cs typeface="Calibri" panose="020F0502020204030204" pitchFamily="34" charset="0"/>
              </a:rPr>
              <a:t>- Uses dance and large movements to support</a:t>
            </a:r>
          </a:p>
          <a:p>
            <a:r>
              <a:rPr lang="en-US" sz="2000" dirty="0">
                <a:latin typeface="Sassoon Infant Std" panose="020B0503020103030203" pitchFamily="34" charset="0"/>
                <a:cs typeface="Calibri" panose="020F0502020204030204" pitchFamily="34" charset="0"/>
              </a:rPr>
              <a:t>gross motor.</a:t>
            </a:r>
          </a:p>
          <a:p>
            <a:pPr marL="342900" indent="-342900">
              <a:buFontTx/>
              <a:buChar char="-"/>
            </a:pPr>
            <a:r>
              <a:rPr lang="en-US" sz="2000" dirty="0">
                <a:latin typeface="Sassoon Infant Std" panose="020B0503020103030203" pitchFamily="34" charset="0"/>
                <a:cs typeface="Calibri" panose="020F0502020204030204" pitchFamily="34" charset="0"/>
              </a:rPr>
              <a:t>We then transfer these movements onto paper – the children love it!</a:t>
            </a:r>
          </a:p>
          <a:p>
            <a:endParaRPr lang="en-US" sz="2000" dirty="0">
              <a:latin typeface="Sassoon Infant Std" panose="020B0503020103030203" pitchFamily="34" charset="0"/>
              <a:cs typeface="Calibri" panose="020F0502020204030204" pitchFamily="34" charset="0"/>
            </a:endParaRPr>
          </a:p>
          <a:p>
            <a:endParaRPr lang="en-US" sz="2000" dirty="0">
              <a:latin typeface="Sassoon Infant Std" panose="020B0503020103030203" pitchFamily="34" charset="0"/>
              <a:cs typeface="Calibri" panose="020F0502020204030204" pitchFamily="34" charset="0"/>
            </a:endParaRPr>
          </a:p>
          <a:p>
            <a:r>
              <a:rPr lang="en-US" sz="2000" b="1" dirty="0">
                <a:latin typeface="Sassoon Infant Std" panose="020B0503020103030203" pitchFamily="34" charset="0"/>
                <a:cs typeface="Calibri" panose="020F0502020204030204" pitchFamily="34" charset="0"/>
              </a:rPr>
              <a:t>Dough Disco</a:t>
            </a:r>
          </a:p>
          <a:p>
            <a:pPr marL="342900" indent="-342900">
              <a:buFontTx/>
              <a:buChar char="-"/>
            </a:pPr>
            <a:r>
              <a:rPr lang="en-US" sz="2000" dirty="0">
                <a:latin typeface="Sassoon Infant Std" panose="020B0503020103030203" pitchFamily="34" charset="0"/>
                <a:cs typeface="Calibri" panose="020F0502020204030204" pitchFamily="34" charset="0"/>
              </a:rPr>
              <a:t>Involves </a:t>
            </a:r>
            <a:r>
              <a:rPr lang="en-US" sz="2000" dirty="0" err="1">
                <a:latin typeface="Sassoon Infant Std" panose="020B0503020103030203" pitchFamily="34" charset="0"/>
                <a:cs typeface="Calibri" panose="020F0502020204030204" pitchFamily="34" charset="0"/>
              </a:rPr>
              <a:t>moulding</a:t>
            </a:r>
            <a:r>
              <a:rPr lang="en-US" sz="2000" dirty="0">
                <a:latin typeface="Sassoon Infant Std" panose="020B0503020103030203" pitchFamily="34" charset="0"/>
                <a:cs typeface="Calibri" panose="020F0502020204030204" pitchFamily="34" charset="0"/>
              </a:rPr>
              <a:t> dough in time with music, performing different actions such as rolling, squeezing and working individual fingers.</a:t>
            </a:r>
          </a:p>
          <a:p>
            <a:pPr marL="342900" indent="-342900">
              <a:buFontTx/>
              <a:buChar char="-"/>
            </a:pPr>
            <a:r>
              <a:rPr lang="en-US" sz="2000" dirty="0">
                <a:latin typeface="Sassoon Infant Std" panose="020B0503020103030203" pitchFamily="34" charset="0"/>
                <a:cs typeface="Calibri" panose="020F0502020204030204" pitchFamily="34" charset="0"/>
              </a:rPr>
              <a:t>Helps to develop the dexterity which is necessary to be good writers.</a:t>
            </a:r>
          </a:p>
          <a:p>
            <a:pPr marL="342900" indent="-342900">
              <a:buFontTx/>
              <a:buChar char="-"/>
            </a:pPr>
            <a:endParaRPr lang="en-US" sz="2000" dirty="0">
              <a:latin typeface="Sassoon Infant Std" panose="020B0503020103030203" pitchFamily="34" charset="0"/>
              <a:cs typeface="Calibri" panose="020F0502020204030204" pitchFamily="34" charset="0"/>
            </a:endParaRPr>
          </a:p>
          <a:p>
            <a:pPr marL="342900" indent="-342900">
              <a:buFontTx/>
              <a:buChar char="-"/>
            </a:pPr>
            <a:r>
              <a:rPr lang="en-US" sz="2000" dirty="0">
                <a:latin typeface="Sassoon Infant Std" panose="020B0503020103030203" pitchFamily="34" charset="0"/>
                <a:cs typeface="Calibri" panose="020F0502020204030204" pitchFamily="34" charset="0"/>
              </a:rPr>
              <a:t>We have seen the impact of these this year!</a:t>
            </a:r>
            <a:endParaRPr lang="en-US" sz="2000" dirty="0">
              <a:latin typeface="Calibri" panose="020F0502020204030204" pitchFamily="34" charset="0"/>
              <a:cs typeface="Calibri" panose="020F0502020204030204" pitchFamily="34" charset="0"/>
            </a:endParaRPr>
          </a:p>
        </p:txBody>
      </p:sp>
      <p:pic>
        <p:nvPicPr>
          <p:cNvPr id="10" name="Picture 9" descr="A picture containing sketch, child art, painting, drawing&#10;&#10;Description automatically generated">
            <a:extLst>
              <a:ext uri="{FF2B5EF4-FFF2-40B4-BE49-F238E27FC236}">
                <a16:creationId xmlns:a16="http://schemas.microsoft.com/office/drawing/2014/main" id="{981FA6E5-0AB0-5A09-03AA-BD7637378C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256" b="24160"/>
          <a:stretch/>
        </p:blipFill>
        <p:spPr>
          <a:xfrm>
            <a:off x="5223214" y="284180"/>
            <a:ext cx="3234986" cy="1033190"/>
          </a:xfrm>
          <a:prstGeom prst="rect">
            <a:avLst/>
          </a:prstGeom>
          <a:ln>
            <a:noFill/>
          </a:ln>
          <a:effectLst>
            <a:softEdge rad="112500"/>
          </a:effectLst>
        </p:spPr>
      </p:pic>
      <p:pic>
        <p:nvPicPr>
          <p:cNvPr id="9" name="Picture 8" descr="A group of children drawing on a white paper&#10;&#10;Description automatically generated with low confidence">
            <a:extLst>
              <a:ext uri="{FF2B5EF4-FFF2-40B4-BE49-F238E27FC236}">
                <a16:creationId xmlns:a16="http://schemas.microsoft.com/office/drawing/2014/main" id="{3F7411B7-A3C1-E557-1902-98BA562FC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662310" y="1869117"/>
            <a:ext cx="1476134" cy="1107100"/>
          </a:xfrm>
          <a:prstGeom prst="rect">
            <a:avLst/>
          </a:prstGeom>
        </p:spPr>
      </p:pic>
    </p:spTree>
    <p:extLst>
      <p:ext uri="{BB962C8B-B14F-4D97-AF65-F5344CB8AC3E}">
        <p14:creationId xmlns:p14="http://schemas.microsoft.com/office/powerpoint/2010/main" val="3176151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271"/>
            <a:ext cx="9144000" cy="6868190"/>
          </a:xfrm>
          <a:prstGeom prst="rect">
            <a:avLst/>
          </a:prstGeom>
        </p:spPr>
      </p:pic>
      <p:sp>
        <p:nvSpPr>
          <p:cNvPr id="6" name="TextBox 5"/>
          <p:cNvSpPr txBox="1"/>
          <p:nvPr/>
        </p:nvSpPr>
        <p:spPr>
          <a:xfrm>
            <a:off x="403025" y="316696"/>
            <a:ext cx="7496033" cy="7725192"/>
          </a:xfrm>
          <a:prstGeom prst="rect">
            <a:avLst/>
          </a:prstGeom>
          <a:noFill/>
        </p:spPr>
        <p:txBody>
          <a:bodyPr wrap="square" rtlCol="0">
            <a:spAutoFit/>
          </a:bodyPr>
          <a:lstStyle/>
          <a:p>
            <a:r>
              <a:rPr lang="en-US" sz="2000" b="1" u="sng" dirty="0">
                <a:latin typeface="Sassoon Infant Std" panose="020B0503020103030203" pitchFamily="34" charset="0"/>
                <a:cs typeface="Calibri" panose="020F0502020204030204" pitchFamily="34" charset="0"/>
              </a:rPr>
              <a:t>Outdoor Learning and Welly Walks</a:t>
            </a:r>
          </a:p>
          <a:p>
            <a:endParaRPr lang="en-US" sz="2000" b="1" dirty="0">
              <a:latin typeface="Sassoon Infant Std" panose="020B0503020103030203" pitchFamily="34" charset="0"/>
              <a:cs typeface="Calibri" panose="020F0502020204030204" pitchFamily="34" charset="0"/>
            </a:endParaRPr>
          </a:p>
          <a:p>
            <a:r>
              <a:rPr lang="en-US" sz="2000" dirty="0">
                <a:latin typeface="Sassoon Infant Std" panose="020B0503020103030203" pitchFamily="34" charset="0"/>
                <a:cs typeface="Calibri" panose="020F0502020204030204" pitchFamily="34" charset="0"/>
              </a:rPr>
              <a:t>We will start welly walks as soon as the children are settled into nursery.</a:t>
            </a:r>
          </a:p>
          <a:p>
            <a:endParaRPr lang="en-US" sz="1600" dirty="0">
              <a:latin typeface="Sassoon Infant Std" panose="020B0503020103030203" pitchFamily="34" charset="0"/>
              <a:cs typeface="Calibri" panose="020F0502020204030204" pitchFamily="34" charset="0"/>
            </a:endParaRPr>
          </a:p>
          <a:p>
            <a:r>
              <a:rPr lang="en-US" sz="1600" dirty="0">
                <a:latin typeface="Sassoon Infant Std" panose="020B0503020103030203" pitchFamily="34" charset="0"/>
                <a:cs typeface="Calibri" panose="020F0502020204030204" pitchFamily="34" charset="0"/>
              </a:rPr>
              <a:t>All children have access to outdoor space as soon as we go to explore and learn. The children are able to set their own learning and follow their interests. Being able to </a:t>
            </a:r>
            <a:r>
              <a:rPr lang="en-US" sz="1600" dirty="0" err="1">
                <a:latin typeface="Sassoon Infant Std" panose="020B0503020103030203" pitchFamily="34" charset="0"/>
                <a:cs typeface="Calibri" panose="020F0502020204030204" pitchFamily="34" charset="0"/>
              </a:rPr>
              <a:t>freeflow</a:t>
            </a:r>
            <a:r>
              <a:rPr lang="en-US" sz="1600" dirty="0">
                <a:latin typeface="Sassoon Infant Std" panose="020B0503020103030203" pitchFamily="34" charset="0"/>
                <a:cs typeface="Calibri" panose="020F0502020204030204" pitchFamily="34" charset="0"/>
              </a:rPr>
              <a:t> allows for deeper level of learning and engagement. </a:t>
            </a:r>
          </a:p>
          <a:p>
            <a:endParaRPr lang="en-US" sz="1600" dirty="0">
              <a:latin typeface="Sassoon Infant Std" panose="020B0503020103030203" pitchFamily="34" charset="0"/>
              <a:cs typeface="Calibri" panose="020F0502020204030204" pitchFamily="34" charset="0"/>
            </a:endParaRPr>
          </a:p>
          <a:p>
            <a:r>
              <a:rPr lang="en-US" sz="1600" dirty="0">
                <a:latin typeface="Sassoon Infant Std" panose="020B0503020103030203" pitchFamily="34" charset="0"/>
                <a:cs typeface="Calibri" panose="020F0502020204030204" pitchFamily="34" charset="0"/>
              </a:rPr>
              <a:t>Children will need</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warm and waterproof clothing</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old trainers or wellington boots</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Hats in cold weather</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Change of clothes in school</a:t>
            </a:r>
          </a:p>
          <a:p>
            <a:pPr marL="342900" indent="-342900">
              <a:buFont typeface="Arial" panose="020B0604020202020204" pitchFamily="34" charset="0"/>
              <a:buChar char="•"/>
            </a:pPr>
            <a:endParaRPr lang="en-US" sz="1600" dirty="0">
              <a:latin typeface="Sassoon Infant Std" panose="020B0503020103030203" pitchFamily="34" charset="0"/>
              <a:cs typeface="Calibri" panose="020F0502020204030204" pitchFamily="34" charset="0"/>
            </a:endParaRPr>
          </a:p>
          <a:p>
            <a:r>
              <a:rPr lang="en-US" sz="1600" dirty="0">
                <a:latin typeface="Sassoon Infant Std" panose="020B0503020103030203" pitchFamily="34" charset="0"/>
                <a:cs typeface="Calibri" panose="020F0502020204030204" pitchFamily="34" charset="0"/>
              </a:rPr>
              <a:t>Children will learn</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risk taking and boundary setting</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scientific and environmental knowledge</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respect for the environment</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communication skills</a:t>
            </a:r>
          </a:p>
          <a:p>
            <a:pPr marL="342900" indent="-342900">
              <a:buFont typeface="Arial" panose="020B0604020202020204" pitchFamily="34" charset="0"/>
              <a:buChar char="•"/>
            </a:pPr>
            <a:endParaRPr lang="en-US" sz="1600" dirty="0">
              <a:latin typeface="Sassoon Infant Std" panose="020B0503020103030203" pitchFamily="34" charset="0"/>
              <a:cs typeface="Calibri" panose="020F0502020204030204" pitchFamily="34" charset="0"/>
            </a:endParaRPr>
          </a:p>
          <a:p>
            <a:r>
              <a:rPr lang="en-US" sz="1600" dirty="0">
                <a:latin typeface="Sassoon Infant Std" panose="020B0503020103030203" pitchFamily="34" charset="0"/>
                <a:cs typeface="Calibri" panose="020F0502020204030204" pitchFamily="34" charset="0"/>
              </a:rPr>
              <a:t>Children will build</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confidence and self esteem and a sense of</a:t>
            </a:r>
          </a:p>
          <a:p>
            <a:r>
              <a:rPr lang="en-US" sz="1600" dirty="0">
                <a:latin typeface="Sassoon Infant Std" panose="020B0503020103030203" pitchFamily="34" charset="0"/>
                <a:cs typeface="Calibri" panose="020F0502020204030204" pitchFamily="34" charset="0"/>
              </a:rPr>
              <a:t>       awe and wonder</a:t>
            </a:r>
          </a:p>
          <a:p>
            <a:pPr marL="342900" indent="-342900">
              <a:buFont typeface="Arial" panose="020B0604020202020204" pitchFamily="34" charset="0"/>
              <a:buChar char="•"/>
            </a:pPr>
            <a:endParaRPr lang="en-US" sz="2400" dirty="0">
              <a:latin typeface="Comic Sans MS" panose="030F0702030302020204" pitchFamily="66" charset="0"/>
            </a:endParaRPr>
          </a:p>
          <a:p>
            <a:endParaRPr lang="en-US" sz="2400" dirty="0">
              <a:latin typeface="Comic Sans MS" panose="030F0702030302020204" pitchFamily="66" charset="0"/>
            </a:endParaRPr>
          </a:p>
          <a:p>
            <a:endParaRPr lang="en-US" sz="2400" dirty="0">
              <a:latin typeface="Comic Sans MS" panose="030F0702030302020204" pitchFamily="66" charset="0"/>
            </a:endParaRPr>
          </a:p>
          <a:p>
            <a:endParaRPr lang="en-GB" sz="2400" dirty="0">
              <a:latin typeface="Comic Sans MS" panose="030F0702030302020204" pitchFamily="66" charset="0"/>
            </a:endParaRPr>
          </a:p>
        </p:txBody>
      </p:sp>
      <p:pic>
        <p:nvPicPr>
          <p:cNvPr id="8" name="Picture 7" descr="A group of children on a bench&#10;&#10;Description automatically generated with medium confidence">
            <a:extLst>
              <a:ext uri="{FF2B5EF4-FFF2-40B4-BE49-F238E27FC236}">
                <a16:creationId xmlns:a16="http://schemas.microsoft.com/office/drawing/2014/main" id="{C3895CEE-5C6D-134B-53F8-BFC9E573F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0057" y="468119"/>
            <a:ext cx="1621885" cy="1216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icture containing clothing, person, toddler, grass&#10;&#10;Description automatically generated">
            <a:extLst>
              <a:ext uri="{FF2B5EF4-FFF2-40B4-BE49-F238E27FC236}">
                <a16:creationId xmlns:a16="http://schemas.microsoft.com/office/drawing/2014/main" id="{35116E79-ED52-B639-4DCD-AFDF75D9B8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845" y="2625868"/>
            <a:ext cx="1727699" cy="1295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child in a red jumpsuit&#10;&#10;Description automatically generated with low confidence">
            <a:extLst>
              <a:ext uri="{FF2B5EF4-FFF2-40B4-BE49-F238E27FC236}">
                <a16:creationId xmlns:a16="http://schemas.microsoft.com/office/drawing/2014/main" id="{B2B2C1DC-6F1E-5B73-2D97-17E083010C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6235" y="2081973"/>
            <a:ext cx="1247110" cy="1704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group of kids lying in the snow&#10;&#10;Description automatically generated with medium confidence">
            <a:extLst>
              <a:ext uri="{FF2B5EF4-FFF2-40B4-BE49-F238E27FC236}">
                <a16:creationId xmlns:a16="http://schemas.microsoft.com/office/drawing/2014/main" id="{C1D634E7-E4B0-1ED7-1BF1-45EA38B35B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1041" y="4148258"/>
            <a:ext cx="1240555" cy="1729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Two children playing in the dirt&#10;&#10;Description automatically generated with low confidence">
            <a:extLst>
              <a:ext uri="{FF2B5EF4-FFF2-40B4-BE49-F238E27FC236}">
                <a16:creationId xmlns:a16="http://schemas.microsoft.com/office/drawing/2014/main" id="{9DE8C260-97B2-0054-F950-0114D63A0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0243" y="4230201"/>
            <a:ext cx="1202602" cy="1546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4631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6" y="-1"/>
            <a:ext cx="9161076" cy="6881017"/>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extBox 4"/>
          <p:cNvSpPr txBox="1"/>
          <p:nvPr/>
        </p:nvSpPr>
        <p:spPr>
          <a:xfrm>
            <a:off x="504967" y="600891"/>
            <a:ext cx="8238341" cy="5755422"/>
          </a:xfrm>
          <a:prstGeom prst="rect">
            <a:avLst/>
          </a:prstGeom>
          <a:noFill/>
        </p:spPr>
        <p:txBody>
          <a:bodyPr wrap="square" rtlCol="0">
            <a:spAutoFit/>
          </a:bodyPr>
          <a:lstStyle/>
          <a:p>
            <a:r>
              <a:rPr lang="en-US" sz="2400" b="1" u="sng" dirty="0">
                <a:latin typeface="Sassoon Infant Std" panose="020B0503020103030203" pitchFamily="34" charset="0"/>
                <a:cs typeface="Calibri" panose="020F0502020204030204" pitchFamily="34" charset="0"/>
              </a:rPr>
              <a:t>EYFS Curriculum</a:t>
            </a:r>
          </a:p>
          <a:p>
            <a:endParaRPr lang="en-US" sz="2400" b="1" u="sng" dirty="0">
              <a:latin typeface="Sassoon Infant Std" panose="020B0503020103030203" pitchFamily="34" charset="0"/>
              <a:cs typeface="Calibri" panose="020F0502020204030204" pitchFamily="34" charset="0"/>
            </a:endParaRPr>
          </a:p>
          <a:p>
            <a:r>
              <a:rPr lang="en-US" sz="2000" b="1" dirty="0">
                <a:latin typeface="Sassoon Infant Std" panose="020B0503020103030203" pitchFamily="34" charset="0"/>
                <a:cs typeface="Calibri" panose="020F0502020204030204" pitchFamily="34" charset="0"/>
              </a:rPr>
              <a:t>Prime Areas</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Personal, social and emotional development</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Physical development</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Communication and Language</a:t>
            </a:r>
          </a:p>
          <a:p>
            <a:r>
              <a:rPr lang="en-US" sz="2000" b="1" dirty="0">
                <a:latin typeface="Sassoon Infant Std" panose="020B0503020103030203" pitchFamily="34" charset="0"/>
                <a:cs typeface="Calibri" panose="020F0502020204030204" pitchFamily="34" charset="0"/>
              </a:rPr>
              <a:t>Specific Areas</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Literacy- including phonics</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Mathematics</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Understanding the World</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Expressive Arts and Design</a:t>
            </a:r>
            <a:endParaRPr lang="en-US" sz="2000" b="1" dirty="0">
              <a:latin typeface="Sassoon Infant Std" panose="020B0503020103030203" pitchFamily="34" charset="0"/>
              <a:cs typeface="Calibri" panose="020F0502020204030204" pitchFamily="34" charset="0"/>
            </a:endParaRPr>
          </a:p>
          <a:p>
            <a:endParaRPr lang="en-US" sz="2000" b="1" dirty="0">
              <a:latin typeface="Sassoon Infant Std" panose="020B0503020103030203" pitchFamily="34" charset="0"/>
              <a:cs typeface="Calibri" panose="020F0502020204030204" pitchFamily="34" charset="0"/>
            </a:endParaRPr>
          </a:p>
          <a:p>
            <a:endParaRPr lang="en-US" sz="2000" b="1" dirty="0">
              <a:latin typeface="Sassoon Infant Std" panose="020B0503020103030203" pitchFamily="34" charset="0"/>
              <a:cs typeface="Calibri" panose="020F0502020204030204" pitchFamily="34" charset="0"/>
            </a:endParaRPr>
          </a:p>
          <a:p>
            <a:r>
              <a:rPr lang="en-US" sz="2000" b="1" dirty="0">
                <a:latin typeface="Sassoon Infant Std" panose="020B0503020103030203" pitchFamily="34" charset="0"/>
                <a:cs typeface="Calibri" panose="020F0502020204030204" pitchFamily="34" charset="0"/>
              </a:rPr>
              <a:t>Characteristics of Effective Learning and Executive Function Skills</a:t>
            </a:r>
          </a:p>
          <a:p>
            <a:r>
              <a:rPr lang="en-US" sz="2000" dirty="0">
                <a:latin typeface="Sassoon Infant Std" panose="020B0503020103030203" pitchFamily="34" charset="0"/>
                <a:cs typeface="Calibri" panose="020F0502020204030204" pitchFamily="34" charset="0"/>
              </a:rPr>
              <a:t>Playing and Exploring</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Active Learning</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Creating and thinking critically</a:t>
            </a:r>
          </a:p>
          <a:p>
            <a:endParaRPr lang="en-US" sz="2000" b="1" dirty="0">
              <a:latin typeface="Calibri" panose="020F0502020204030204" pitchFamily="34" charset="0"/>
              <a:cs typeface="Calibri" panose="020F0502020204030204" pitchFamily="34" charset="0"/>
            </a:endParaRPr>
          </a:p>
        </p:txBody>
      </p:sp>
      <p:pic>
        <p:nvPicPr>
          <p:cNvPr id="7" name="Picture 6" descr="A picture containing table, black, different, sitting&#10;&#10;Description automatically generated">
            <a:extLst>
              <a:ext uri="{FF2B5EF4-FFF2-40B4-BE49-F238E27FC236}">
                <a16:creationId xmlns:a16="http://schemas.microsoft.com/office/drawing/2014/main" id="{5D00FB3C-1372-AA5D-D686-AB92FF46F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4325" y="642452"/>
            <a:ext cx="2593875" cy="1945406"/>
          </a:xfrm>
          <a:prstGeom prst="rect">
            <a:avLst/>
          </a:prstGeom>
          <a:effectLst>
            <a:softEdge rad="63500"/>
          </a:effectLst>
        </p:spPr>
      </p:pic>
    </p:spTree>
    <p:extLst>
      <p:ext uri="{BB962C8B-B14F-4D97-AF65-F5344CB8AC3E}">
        <p14:creationId xmlns:p14="http://schemas.microsoft.com/office/powerpoint/2010/main" val="829661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6" y="-1"/>
            <a:ext cx="9161076" cy="6881017"/>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extBox 4"/>
          <p:cNvSpPr txBox="1"/>
          <p:nvPr/>
        </p:nvSpPr>
        <p:spPr>
          <a:xfrm>
            <a:off x="342900" y="1122363"/>
            <a:ext cx="6287719" cy="5262979"/>
          </a:xfrm>
          <a:prstGeom prst="rect">
            <a:avLst/>
          </a:prstGeom>
          <a:noFill/>
        </p:spPr>
        <p:txBody>
          <a:bodyPr wrap="square" rtlCol="0">
            <a:spAutoFit/>
          </a:bodyPr>
          <a:lstStyle/>
          <a:p>
            <a:r>
              <a:rPr lang="en-US" sz="2800" b="1" dirty="0">
                <a:latin typeface="Sassoon Infant Std" panose="020B0503020103030203" pitchFamily="34" charset="0"/>
                <a:cs typeface="Calibri" panose="020F0502020204030204" pitchFamily="34" charset="0"/>
              </a:rPr>
              <a:t>Interactive Learning Diary (ILD)</a:t>
            </a:r>
          </a:p>
          <a:p>
            <a:endParaRPr lang="en-US" sz="2400" b="1" dirty="0">
              <a:latin typeface="Sassoon Infant Std" panose="020B0503020103030203" pitchFamily="34" charset="0"/>
              <a:cs typeface="Calibri" panose="020F0502020204030204" pitchFamily="34" charset="0"/>
            </a:endParaRP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Used to observe and assess children </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Parents able to sign up and create an account </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Able to view observations and next steps </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Create your own observations from home and share achievements from out of school</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Good way to communicate with us if you need to send us a message</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Each week your child will have at least one observation</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Please do not share these photos on social media</a:t>
            </a:r>
          </a:p>
          <a:p>
            <a:pPr marL="342900" indent="-342900">
              <a:buFont typeface="Arial" panose="020B0604020202020204" pitchFamily="34" charset="0"/>
              <a:buChar char="•"/>
            </a:pPr>
            <a:endParaRPr lang="en-US" sz="2000" dirty="0">
              <a:solidFill>
                <a:schemeClr val="accent6">
                  <a:lumMod val="50000"/>
                </a:schemeClr>
              </a:solidFill>
              <a:latin typeface="Calibri" panose="020F0502020204030204" pitchFamily="34" charset="0"/>
              <a:cs typeface="Calibri" panose="020F0502020204030204" pitchFamily="34" charset="0"/>
            </a:endParaRPr>
          </a:p>
        </p:txBody>
      </p:sp>
      <p:pic>
        <p:nvPicPr>
          <p:cNvPr id="2050" name="Picture 2" descr="Interactive Nursery Manager (INM) and Interactive Learning Diary (ILD) -  Interactive Nursery Manager">
            <a:extLst>
              <a:ext uri="{FF2B5EF4-FFF2-40B4-BE49-F238E27FC236}">
                <a16:creationId xmlns:a16="http://schemas.microsoft.com/office/drawing/2014/main" id="{EE2F0185-3882-F925-04EB-0F93EB160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312301"/>
            <a:ext cx="3295650" cy="107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902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6" y="-1"/>
            <a:ext cx="9161076" cy="6881017"/>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extBox 4"/>
          <p:cNvSpPr txBox="1"/>
          <p:nvPr/>
        </p:nvSpPr>
        <p:spPr>
          <a:xfrm>
            <a:off x="504967" y="627426"/>
            <a:ext cx="6287719" cy="1107996"/>
          </a:xfrm>
          <a:prstGeom prst="rect">
            <a:avLst/>
          </a:prstGeom>
          <a:noFill/>
        </p:spPr>
        <p:txBody>
          <a:bodyPr wrap="square" rtlCol="0">
            <a:spAutoFit/>
          </a:bodyPr>
          <a:lstStyle/>
          <a:p>
            <a:r>
              <a:rPr lang="en-US" sz="2200" b="1" u="sng" dirty="0">
                <a:latin typeface="Sassoon Infant Std" panose="020B0503020103030203" pitchFamily="34" charset="0"/>
                <a:cs typeface="Calibri" panose="020F0502020204030204" pitchFamily="34" charset="0"/>
              </a:rPr>
              <a:t>School website – class pages</a:t>
            </a:r>
          </a:p>
          <a:p>
            <a:endParaRPr lang="en-US" sz="2200" b="1" dirty="0">
              <a:latin typeface="Sassoon Infant Std" panose="020B0503020103030203" pitchFamily="34" charset="0"/>
              <a:cs typeface="Calibri" panose="020F0502020204030204" pitchFamily="34" charset="0"/>
            </a:endParaRPr>
          </a:p>
          <a:p>
            <a:r>
              <a:rPr lang="en-US" sz="2200" b="1" dirty="0">
                <a:latin typeface="Sassoon Infant Std" panose="020B0503020103030203" pitchFamily="34" charset="0"/>
                <a:cs typeface="Calibri" panose="020F0502020204030204" pitchFamily="34" charset="0"/>
              </a:rPr>
              <a:t>https://www.badburyparkprimary.co.uk/</a:t>
            </a:r>
          </a:p>
        </p:txBody>
      </p:sp>
      <p:pic>
        <p:nvPicPr>
          <p:cNvPr id="8" name="Picture 7">
            <a:extLst>
              <a:ext uri="{FF2B5EF4-FFF2-40B4-BE49-F238E27FC236}">
                <a16:creationId xmlns:a16="http://schemas.microsoft.com/office/drawing/2014/main" id="{3A0433E3-E9F4-1B89-B06C-EE24272DAFCD}"/>
              </a:ext>
            </a:extLst>
          </p:cNvPr>
          <p:cNvPicPr>
            <a:picLocks noChangeAspect="1"/>
          </p:cNvPicPr>
          <p:nvPr/>
        </p:nvPicPr>
        <p:blipFill rotWithShape="1">
          <a:blip r:embed="rId3"/>
          <a:srcRect t="10194" r="2384" b="5123"/>
          <a:stretch/>
        </p:blipFill>
        <p:spPr>
          <a:xfrm>
            <a:off x="593334" y="1985395"/>
            <a:ext cx="6982315" cy="3407219"/>
          </a:xfrm>
          <a:prstGeom prst="rect">
            <a:avLst/>
          </a:prstGeom>
        </p:spPr>
      </p:pic>
    </p:spTree>
    <p:extLst>
      <p:ext uri="{BB962C8B-B14F-4D97-AF65-F5344CB8AC3E}">
        <p14:creationId xmlns:p14="http://schemas.microsoft.com/office/powerpoint/2010/main" val="2783267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50" y="0"/>
            <a:ext cx="9251950" cy="6938962"/>
          </a:xfrm>
          <a:prstGeom prst="rect">
            <a:avLst/>
          </a:prstGeom>
        </p:spPr>
      </p:pic>
      <p:sp>
        <p:nvSpPr>
          <p:cNvPr id="6" name="TextBox 5"/>
          <p:cNvSpPr txBox="1"/>
          <p:nvPr/>
        </p:nvSpPr>
        <p:spPr>
          <a:xfrm>
            <a:off x="261881" y="424642"/>
            <a:ext cx="7492999" cy="646331"/>
          </a:xfrm>
          <a:prstGeom prst="rect">
            <a:avLst/>
          </a:prstGeom>
          <a:noFill/>
        </p:spPr>
        <p:txBody>
          <a:bodyPr wrap="square" rtlCol="0">
            <a:spAutoFit/>
          </a:bodyPr>
          <a:lstStyle/>
          <a:p>
            <a:pPr algn="ctr"/>
            <a:r>
              <a:rPr lang="en-US" sz="3600" dirty="0">
                <a:latin typeface="Sassoon Infant Std" panose="020B0503020103030203" pitchFamily="34" charset="0"/>
                <a:cs typeface="Calibri" panose="020F0502020204030204" pitchFamily="34" charset="0"/>
              </a:rPr>
              <a:t>Meet the Apple Tree Class Team</a:t>
            </a:r>
          </a:p>
        </p:txBody>
      </p:sp>
      <p:sp>
        <p:nvSpPr>
          <p:cNvPr id="5" name="TextBox 4">
            <a:extLst>
              <a:ext uri="{FF2B5EF4-FFF2-40B4-BE49-F238E27FC236}">
                <a16:creationId xmlns:a16="http://schemas.microsoft.com/office/drawing/2014/main" id="{CBDB5542-4591-B08E-558F-23678B1ECC45}"/>
              </a:ext>
            </a:extLst>
          </p:cNvPr>
          <p:cNvSpPr txBox="1"/>
          <p:nvPr/>
        </p:nvSpPr>
        <p:spPr>
          <a:xfrm>
            <a:off x="2286578" y="1971580"/>
            <a:ext cx="6032462" cy="830997"/>
          </a:xfrm>
          <a:prstGeom prst="rect">
            <a:avLst/>
          </a:prstGeom>
          <a:noFill/>
        </p:spPr>
        <p:txBody>
          <a:bodyPr wrap="square" rtlCol="0">
            <a:spAutoFit/>
          </a:bodyPr>
          <a:lstStyle/>
          <a:p>
            <a:r>
              <a:rPr lang="en-GB" sz="2400" dirty="0">
                <a:latin typeface="Sassoon Infant Std" panose="020B0503020103030203" pitchFamily="34" charset="0"/>
              </a:rPr>
              <a:t>Mrs Laura Humphries</a:t>
            </a:r>
          </a:p>
          <a:p>
            <a:r>
              <a:rPr lang="en-GB" sz="2400" dirty="0">
                <a:latin typeface="Sassoon Infant Std" panose="020B0503020103030203" pitchFamily="34" charset="0"/>
              </a:rPr>
              <a:t>Nursery Class Teacher</a:t>
            </a:r>
          </a:p>
        </p:txBody>
      </p:sp>
      <p:sp>
        <p:nvSpPr>
          <p:cNvPr id="12" name="TextBox 11">
            <a:extLst>
              <a:ext uri="{FF2B5EF4-FFF2-40B4-BE49-F238E27FC236}">
                <a16:creationId xmlns:a16="http://schemas.microsoft.com/office/drawing/2014/main" id="{5AA1F320-1C98-3AE5-D4FF-0B5919A81C19}"/>
              </a:ext>
            </a:extLst>
          </p:cNvPr>
          <p:cNvSpPr txBox="1"/>
          <p:nvPr/>
        </p:nvSpPr>
        <p:spPr>
          <a:xfrm>
            <a:off x="2286578" y="3750379"/>
            <a:ext cx="5326573" cy="830997"/>
          </a:xfrm>
          <a:prstGeom prst="rect">
            <a:avLst/>
          </a:prstGeom>
          <a:noFill/>
        </p:spPr>
        <p:txBody>
          <a:bodyPr wrap="square" rtlCol="0">
            <a:spAutoFit/>
          </a:bodyPr>
          <a:lstStyle/>
          <a:p>
            <a:r>
              <a:rPr lang="en-GB" sz="2400" dirty="0">
                <a:latin typeface="Sassoon Infant Std" panose="020B0503020103030203" pitchFamily="34" charset="0"/>
              </a:rPr>
              <a:t>Mrs Heap</a:t>
            </a:r>
          </a:p>
          <a:p>
            <a:r>
              <a:rPr lang="en-GB" sz="2400" dirty="0">
                <a:latin typeface="Sassoon Infant Std" panose="020B0503020103030203" pitchFamily="34" charset="0"/>
              </a:rPr>
              <a:t>Teaching Assistant</a:t>
            </a:r>
          </a:p>
        </p:txBody>
      </p:sp>
      <p:sp>
        <p:nvSpPr>
          <p:cNvPr id="7" name="TextBox 6">
            <a:extLst>
              <a:ext uri="{FF2B5EF4-FFF2-40B4-BE49-F238E27FC236}">
                <a16:creationId xmlns:a16="http://schemas.microsoft.com/office/drawing/2014/main" id="{7EE1733A-364E-540C-3271-CDC4DF37B4DD}"/>
              </a:ext>
            </a:extLst>
          </p:cNvPr>
          <p:cNvSpPr txBox="1"/>
          <p:nvPr/>
        </p:nvSpPr>
        <p:spPr>
          <a:xfrm>
            <a:off x="2286578" y="5320138"/>
            <a:ext cx="3719245" cy="830997"/>
          </a:xfrm>
          <a:prstGeom prst="rect">
            <a:avLst/>
          </a:prstGeom>
          <a:noFill/>
        </p:spPr>
        <p:txBody>
          <a:bodyPr wrap="square" rtlCol="0">
            <a:spAutoFit/>
          </a:bodyPr>
          <a:lstStyle/>
          <a:p>
            <a:r>
              <a:rPr lang="en-GB" sz="2400" dirty="0">
                <a:latin typeface="Sassoon Infant Std" panose="020B0503020103030203" pitchFamily="34" charset="0"/>
              </a:rPr>
              <a:t>Mrs Payne</a:t>
            </a:r>
          </a:p>
          <a:p>
            <a:r>
              <a:rPr lang="en-GB" sz="2400" dirty="0">
                <a:latin typeface="Sassoon Infant Std" panose="020B0503020103030203" pitchFamily="34" charset="0"/>
              </a:rPr>
              <a:t>Teaching Assistant</a:t>
            </a:r>
          </a:p>
        </p:txBody>
      </p:sp>
      <p:pic>
        <p:nvPicPr>
          <p:cNvPr id="14" name="Picture 13">
            <a:extLst>
              <a:ext uri="{FF2B5EF4-FFF2-40B4-BE49-F238E27FC236}">
                <a16:creationId xmlns:a16="http://schemas.microsoft.com/office/drawing/2014/main" id="{D889E73A-BBD1-FD92-1089-6D69CBC8B0EC}"/>
              </a:ext>
            </a:extLst>
          </p:cNvPr>
          <p:cNvPicPr>
            <a:picLocks noChangeAspect="1"/>
          </p:cNvPicPr>
          <p:nvPr/>
        </p:nvPicPr>
        <p:blipFill>
          <a:blip r:embed="rId3"/>
          <a:stretch>
            <a:fillRect/>
          </a:stretch>
        </p:blipFill>
        <p:spPr>
          <a:xfrm>
            <a:off x="737062" y="1340070"/>
            <a:ext cx="1404761" cy="1740226"/>
          </a:xfrm>
          <a:prstGeom prst="rect">
            <a:avLst/>
          </a:prstGeom>
        </p:spPr>
      </p:pic>
      <p:pic>
        <p:nvPicPr>
          <p:cNvPr id="15" name="Picture 14">
            <a:extLst>
              <a:ext uri="{FF2B5EF4-FFF2-40B4-BE49-F238E27FC236}">
                <a16:creationId xmlns:a16="http://schemas.microsoft.com/office/drawing/2014/main" id="{BDF53308-CEF9-5542-12B7-A2C96A8B9959}"/>
              </a:ext>
            </a:extLst>
          </p:cNvPr>
          <p:cNvPicPr>
            <a:picLocks noChangeAspect="1"/>
          </p:cNvPicPr>
          <p:nvPr/>
        </p:nvPicPr>
        <p:blipFill rotWithShape="1">
          <a:blip r:embed="rId4"/>
          <a:srcRect t="18306"/>
          <a:stretch/>
        </p:blipFill>
        <p:spPr>
          <a:xfrm>
            <a:off x="737062" y="3255962"/>
            <a:ext cx="1392317" cy="1740226"/>
          </a:xfrm>
          <a:prstGeom prst="rect">
            <a:avLst/>
          </a:prstGeom>
          <a:ln w="28575">
            <a:solidFill>
              <a:schemeClr val="tx1"/>
            </a:solidFill>
          </a:ln>
        </p:spPr>
      </p:pic>
      <p:pic>
        <p:nvPicPr>
          <p:cNvPr id="16" name="Picture 15" descr="A person smiling for the camera&#10;&#10;Description automatically generated with medium confidence">
            <a:extLst>
              <a:ext uri="{FF2B5EF4-FFF2-40B4-BE49-F238E27FC236}">
                <a16:creationId xmlns:a16="http://schemas.microsoft.com/office/drawing/2014/main" id="{DDC99A56-C960-40B1-83FE-A8DF15861FA9}"/>
              </a:ext>
            </a:extLst>
          </p:cNvPr>
          <p:cNvPicPr>
            <a:picLocks noChangeAspect="1"/>
          </p:cNvPicPr>
          <p:nvPr/>
        </p:nvPicPr>
        <p:blipFill rotWithShape="1">
          <a:blip r:embed="rId5"/>
          <a:srcRect l="11565" t="10093" r="13193"/>
          <a:stretch/>
        </p:blipFill>
        <p:spPr>
          <a:xfrm>
            <a:off x="685800" y="5232198"/>
            <a:ext cx="1443579" cy="1281065"/>
          </a:xfrm>
          <a:prstGeom prst="rect">
            <a:avLst/>
          </a:prstGeom>
          <a:ln w="28575">
            <a:solidFill>
              <a:schemeClr val="tx1"/>
            </a:solidFill>
          </a:ln>
        </p:spPr>
      </p:pic>
      <p:pic>
        <p:nvPicPr>
          <p:cNvPr id="17" name="Picture 16" descr="A picture containing plant, flower, bouquet&#10;&#10;Description automatically generated">
            <a:extLst>
              <a:ext uri="{FF2B5EF4-FFF2-40B4-BE49-F238E27FC236}">
                <a16:creationId xmlns:a16="http://schemas.microsoft.com/office/drawing/2014/main" id="{43C9B6B0-A375-C62A-FC38-58F1C5577F76}"/>
              </a:ext>
            </a:extLst>
          </p:cNvPr>
          <p:cNvPicPr>
            <a:picLocks noChangeAspect="1"/>
          </p:cNvPicPr>
          <p:nvPr/>
        </p:nvPicPr>
        <p:blipFill>
          <a:blip r:embed="rId6"/>
          <a:stretch>
            <a:fillRect/>
          </a:stretch>
        </p:blipFill>
        <p:spPr>
          <a:xfrm>
            <a:off x="6005823" y="2579508"/>
            <a:ext cx="2016949" cy="1698983"/>
          </a:xfrm>
          <a:prstGeom prst="rect">
            <a:avLst/>
          </a:prstGeom>
        </p:spPr>
      </p:pic>
    </p:spTree>
    <p:extLst>
      <p:ext uri="{BB962C8B-B14F-4D97-AF65-F5344CB8AC3E}">
        <p14:creationId xmlns:p14="http://schemas.microsoft.com/office/powerpoint/2010/main" val="1163837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345332" y="397401"/>
            <a:ext cx="6858001" cy="6063198"/>
          </a:xfrm>
          <a:prstGeom prst="rect">
            <a:avLst/>
          </a:prstGeom>
          <a:noFill/>
        </p:spPr>
        <p:txBody>
          <a:bodyPr wrap="square" rtlCol="0">
            <a:spAutoFit/>
          </a:bodyPr>
          <a:lstStyle/>
          <a:p>
            <a:r>
              <a:rPr lang="en-US" sz="2400" b="1" u="sng" dirty="0">
                <a:latin typeface="Sassoon Infant Std" panose="020B0503020103030203" pitchFamily="34" charset="0"/>
                <a:cs typeface="Calibri" panose="020F0502020204030204" pitchFamily="34" charset="0"/>
              </a:rPr>
              <a:t>How can you help at home?</a:t>
            </a:r>
          </a:p>
          <a:p>
            <a:endParaRPr lang="en-US" sz="2400" b="1" u="sng" dirty="0">
              <a:latin typeface="Sassoon Infant Std" panose="020B0503020103030203" pitchFamily="34" charset="0"/>
              <a:cs typeface="Calibri" panose="020F0502020204030204" pitchFamily="34" charset="0"/>
            </a:endParaRP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Encourage indoor voices and walking indoors</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Encourage children to tidy away their toys</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Independently put on coats</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Independently use the toilet</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Encourage your child to be curious and enjoy the outdoors</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Read together at home – magazines, picture books, school books</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Encourage name recognition and writing </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Ditch the buggy and dummy. </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World Health </a:t>
            </a:r>
            <a:r>
              <a:rPr lang="en-US" sz="2400" dirty="0" err="1">
                <a:latin typeface="Sassoon Infant Std" panose="020B0503020103030203" pitchFamily="34" charset="0"/>
                <a:cs typeface="Calibri" panose="020F0502020204030204" pitchFamily="34" charset="0"/>
              </a:rPr>
              <a:t>Organisation</a:t>
            </a:r>
            <a:r>
              <a:rPr lang="en-US" sz="2400" dirty="0">
                <a:latin typeface="Sassoon Infant Std" panose="020B0503020103030203" pitchFamily="34" charset="0"/>
                <a:cs typeface="Calibri" panose="020F0502020204030204" pitchFamily="34" charset="0"/>
              </a:rPr>
              <a:t> – 3 hours of physical activity per day</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10-13 hours of good quality sleep.</a:t>
            </a:r>
            <a:endParaRPr lang="en-US" sz="2400" dirty="0">
              <a:latin typeface="Sassoon Infant Std" panose="020B0503020103030203" pitchFamily="34" charset="0"/>
            </a:endParaRPr>
          </a:p>
          <a:p>
            <a:pPr marL="457200" indent="-457200">
              <a:buFont typeface="Arial" panose="020B0604020202020204" pitchFamily="34" charset="0"/>
              <a:buChar char="•"/>
            </a:pPr>
            <a:endParaRPr lang="en-US" sz="2800" dirty="0">
              <a:solidFill>
                <a:schemeClr val="accent6">
                  <a:lumMod val="50000"/>
                </a:schemeClr>
              </a:solidFill>
              <a:latin typeface="Comic Sans MS" panose="030F0702030302020204" pitchFamily="66" charset="0"/>
            </a:endParaRPr>
          </a:p>
        </p:txBody>
      </p:sp>
      <p:pic>
        <p:nvPicPr>
          <p:cNvPr id="3074" name="Picture 2" descr="Let's Get Ready for School: Amazon.co.uk: Porter, Jane, Rabei, Carolina:  9781406393880: Books">
            <a:extLst>
              <a:ext uri="{FF2B5EF4-FFF2-40B4-BE49-F238E27FC236}">
                <a16:creationId xmlns:a16="http://schemas.microsoft.com/office/drawing/2014/main" id="{3AB22849-F4D7-0401-6117-ADAC1F10BF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236"/>
          <a:stretch/>
        </p:blipFill>
        <p:spPr bwMode="auto">
          <a:xfrm>
            <a:off x="6569577" y="176507"/>
            <a:ext cx="2438902" cy="2387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700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pic>
        <p:nvPicPr>
          <p:cNvPr id="6" name="HOWTOP~1">
            <a:hlinkClick r:id="" action="ppaction://media"/>
            <a:extLst>
              <a:ext uri="{FF2B5EF4-FFF2-40B4-BE49-F238E27FC236}">
                <a16:creationId xmlns:a16="http://schemas.microsoft.com/office/drawing/2014/main" id="{E3DF9D37-C3ED-2982-531A-58B4514B31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7441" y="547643"/>
            <a:ext cx="7305627" cy="410941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424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95"/>
            <a:ext cx="9165527" cy="6884360"/>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11" name="Content Placeholder 2">
            <a:extLst>
              <a:ext uri="{FF2B5EF4-FFF2-40B4-BE49-F238E27FC236}">
                <a16:creationId xmlns:a16="http://schemas.microsoft.com/office/drawing/2014/main" id="{53748F7F-8E26-F629-6D8C-3FDAE4E41E71}"/>
              </a:ext>
            </a:extLst>
          </p:cNvPr>
          <p:cNvSpPr txBox="1">
            <a:spLocks/>
          </p:cNvSpPr>
          <p:nvPr/>
        </p:nvSpPr>
        <p:spPr>
          <a:xfrm>
            <a:off x="366783" y="1291366"/>
            <a:ext cx="7772400" cy="5265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en-GB" sz="1800" dirty="0">
                <a:latin typeface="Sassoon Infant Std" panose="020B0503020103030203" pitchFamily="34" charset="0"/>
              </a:rPr>
              <a:t>Ideas of </a:t>
            </a:r>
            <a:r>
              <a:rPr kumimoji="0" lang="en-GB" sz="1800" b="0" i="0" u="none" strike="noStrike" kern="1200" cap="none" spc="0" normalizeH="0" baseline="0" noProof="0" dirty="0">
                <a:ln>
                  <a:noFill/>
                </a:ln>
                <a:effectLst/>
                <a:uLnTx/>
                <a:uFillTx/>
                <a:latin typeface="Sassoon Infant Std" panose="020B0503020103030203" pitchFamily="34" charset="0"/>
              </a:rPr>
              <a:t>questions to ask your children…</a:t>
            </a:r>
          </a:p>
          <a:p>
            <a:pPr>
              <a:defRPr/>
            </a:pPr>
            <a:r>
              <a:rPr kumimoji="0" lang="en-GB" sz="1800" b="0" i="0" u="none" strike="noStrike" kern="1200" cap="none" spc="0" normalizeH="0" baseline="0" noProof="0" dirty="0">
                <a:ln>
                  <a:noFill/>
                </a:ln>
                <a:effectLst/>
                <a:uLnTx/>
                <a:uFillTx/>
                <a:latin typeface="Sassoon Infant Std" panose="020B0503020103030203" pitchFamily="34" charset="0"/>
              </a:rPr>
              <a:t>What did your friend tell you that you did not know before?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1800" b="0" i="0" u="none" strike="noStrike" kern="1200" cap="none" spc="0" normalizeH="0" baseline="0" noProof="0" dirty="0">
                <a:ln>
                  <a:noFill/>
                </a:ln>
                <a:effectLst/>
                <a:uLnTx/>
                <a:uFillTx/>
                <a:latin typeface="Sassoon Infant Std" panose="020B0503020103030203" pitchFamily="34" charset="0"/>
              </a:rPr>
              <a:t>Who did you sit next to at lunch?</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1800" b="0" i="0" u="none" strike="noStrike" kern="1200" cap="none" spc="0" normalizeH="0" baseline="0" noProof="0" dirty="0">
                <a:ln>
                  <a:noFill/>
                </a:ln>
                <a:effectLst/>
                <a:uLnTx/>
                <a:uFillTx/>
                <a:latin typeface="Sassoon Infant Std" panose="020B0503020103030203" pitchFamily="34" charset="0"/>
              </a:rPr>
              <a:t>Who was the first person you smiled at?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1800" b="0" i="0" u="none" strike="noStrike" kern="1200" cap="none" spc="0" normalizeH="0" baseline="0" noProof="0" dirty="0">
                <a:ln>
                  <a:noFill/>
                </a:ln>
                <a:effectLst/>
                <a:uLnTx/>
                <a:uFillTx/>
                <a:latin typeface="Sassoon Infant Std" panose="020B0503020103030203" pitchFamily="34" charset="0"/>
              </a:rPr>
              <a:t>Who made you laugh?</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1800" b="0" i="0" u="none" strike="noStrike" kern="1200" cap="none" spc="0" normalizeH="0" baseline="0" noProof="0" dirty="0">
                <a:ln>
                  <a:noFill/>
                </a:ln>
                <a:effectLst/>
                <a:uLnTx/>
                <a:uFillTx/>
                <a:latin typeface="Sassoon Infant Std" panose="020B0503020103030203" pitchFamily="34" charset="0"/>
              </a:rPr>
              <a:t>What was your favourite moment from today?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1800" b="0" i="0" u="none" strike="noStrike" kern="1200" cap="none" spc="0" normalizeH="0" baseline="0" noProof="0" dirty="0">
                <a:ln>
                  <a:noFill/>
                </a:ln>
                <a:effectLst/>
                <a:uLnTx/>
                <a:uFillTx/>
                <a:latin typeface="Sassoon Infant Std" panose="020B0503020103030203" pitchFamily="34" charset="0"/>
              </a:rPr>
              <a:t>What did you find easy and what did you find hard?</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1800" b="0" i="0" u="none" strike="noStrike" kern="1200" cap="none" spc="0" normalizeH="0" baseline="0" noProof="0" dirty="0">
                <a:ln>
                  <a:noFill/>
                </a:ln>
                <a:effectLst/>
                <a:uLnTx/>
                <a:uFillTx/>
                <a:latin typeface="Sassoon Infant Std" panose="020B0503020103030203" pitchFamily="34" charset="0"/>
              </a:rPr>
              <a:t>Also be ready to share some of your day too.</a:t>
            </a:r>
          </a:p>
          <a:p>
            <a:pPr marL="0" marR="0" lvl="0" indent="0" algn="l" defTabSz="914400" rtl="0" eaLnBrk="1" fontAlgn="auto" latinLnBrk="0" hangingPunct="1">
              <a:lnSpc>
                <a:spcPct val="90000"/>
              </a:lnSpc>
              <a:spcBef>
                <a:spcPts val="1000"/>
              </a:spcBef>
              <a:spcAft>
                <a:spcPts val="0"/>
              </a:spcAft>
              <a:buClrTx/>
              <a:buSzTx/>
              <a:buNone/>
              <a:tabLst/>
              <a:defRPr/>
            </a:pPr>
            <a:endParaRPr lang="en-GB" sz="2000" dirty="0">
              <a:solidFill>
                <a:sysClr val="windowText" lastClr="000000"/>
              </a:solidFill>
              <a:latin typeface="Sassoon Infant Std" panose="020B0503020103030203"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0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		</a:t>
            </a:r>
          </a:p>
          <a:p>
            <a:pPr marL="0" marR="0" lvl="0" indent="0" algn="l" defTabSz="914400" rtl="0" eaLnBrk="1" fontAlgn="auto" latinLnBrk="0" hangingPunct="1">
              <a:lnSpc>
                <a:spcPct val="90000"/>
              </a:lnSpc>
              <a:spcBef>
                <a:spcPts val="1000"/>
              </a:spcBef>
              <a:spcAft>
                <a:spcPts val="0"/>
              </a:spcAft>
              <a:buClrTx/>
              <a:buSzTx/>
              <a:buNone/>
              <a:tabLst/>
              <a:defRPr/>
            </a:pPr>
            <a:r>
              <a:rPr lang="en-GB" sz="2400" dirty="0">
                <a:solidFill>
                  <a:schemeClr val="accent6">
                    <a:lumMod val="50000"/>
                  </a:schemeClr>
                </a:solidFill>
                <a:latin typeface="Sassoon Infant Std" panose="020B0503020103030203" pitchFamily="34" charset="0"/>
              </a:rPr>
              <a:t>		</a:t>
            </a:r>
            <a:r>
              <a:rPr lang="en-GB" sz="2400" dirty="0">
                <a:latin typeface="Sassoon Infant Std" panose="020B0503020103030203" pitchFamily="34" charset="0"/>
              </a:rPr>
              <a:t>“What did you learn?”</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400" b="0" i="0" u="none" strike="noStrike" kern="1200" cap="none" spc="0" normalizeH="0" baseline="0" noProof="0" dirty="0">
                <a:ln>
                  <a:noFill/>
                </a:ln>
                <a:effectLst/>
                <a:uLnTx/>
                <a:uFillTx/>
                <a:latin typeface="Sassoon Infant Std" panose="020B0503020103030203" pitchFamily="34" charset="0"/>
              </a:rPr>
              <a:t>		“Nothing, I just played.”</a:t>
            </a:r>
          </a:p>
        </p:txBody>
      </p:sp>
      <p:sp>
        <p:nvSpPr>
          <p:cNvPr id="12" name="Title 1">
            <a:extLst>
              <a:ext uri="{FF2B5EF4-FFF2-40B4-BE49-F238E27FC236}">
                <a16:creationId xmlns:a16="http://schemas.microsoft.com/office/drawing/2014/main" id="{3F44CCBA-0AF5-C2A9-80C7-02DFB35E321F}"/>
              </a:ext>
            </a:extLst>
          </p:cNvPr>
          <p:cNvSpPr txBox="1">
            <a:spLocks/>
          </p:cNvSpPr>
          <p:nvPr/>
        </p:nvSpPr>
        <p:spPr>
          <a:xfrm>
            <a:off x="271532" y="276147"/>
            <a:ext cx="10515600" cy="969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effectLst/>
                <a:uLnTx/>
                <a:uFillTx/>
                <a:latin typeface="Sassoon Infant Std" panose="020B0503020103030203" pitchFamily="34" charset="0"/>
              </a:rPr>
              <a:t>“How was your day?” “Fine!”</a:t>
            </a:r>
          </a:p>
        </p:txBody>
      </p:sp>
      <p:pic>
        <p:nvPicPr>
          <p:cNvPr id="3074" name="Picture 2" descr="Albert Einstein Play is the Highest Form of Research Quote - Etsy UK">
            <a:extLst>
              <a:ext uri="{FF2B5EF4-FFF2-40B4-BE49-F238E27FC236}">
                <a16:creationId xmlns:a16="http://schemas.microsoft.com/office/drawing/2014/main" id="{1B3F4D0B-72E0-1F4C-6572-B0835819E3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52" t="12065" r="5056" b="19241"/>
          <a:stretch/>
        </p:blipFill>
        <p:spPr bwMode="auto">
          <a:xfrm>
            <a:off x="5929285" y="3416702"/>
            <a:ext cx="3157870" cy="33596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224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8"/>
            <a:ext cx="9144000" cy="6868191"/>
          </a:xfrm>
          <a:prstGeom prst="rect">
            <a:avLst/>
          </a:prstGeom>
        </p:spPr>
      </p:pic>
      <p:sp>
        <p:nvSpPr>
          <p:cNvPr id="6" name="TextBox 5"/>
          <p:cNvSpPr txBox="1"/>
          <p:nvPr/>
        </p:nvSpPr>
        <p:spPr>
          <a:xfrm>
            <a:off x="504967" y="1115834"/>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itle 1">
            <a:extLst>
              <a:ext uri="{FF2B5EF4-FFF2-40B4-BE49-F238E27FC236}">
                <a16:creationId xmlns:a16="http://schemas.microsoft.com/office/drawing/2014/main" id="{B3EBCC6A-06DB-8C39-93D8-D2C29811C1EF}"/>
              </a:ext>
            </a:extLst>
          </p:cNvPr>
          <p:cNvSpPr txBox="1">
            <a:spLocks/>
          </p:cNvSpPr>
          <p:nvPr/>
        </p:nvSpPr>
        <p:spPr>
          <a:xfrm>
            <a:off x="366262" y="370614"/>
            <a:ext cx="6872068" cy="1503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sz="4400" b="1" i="0" u="none" strike="noStrike" kern="1200" cap="none" spc="0" normalizeH="0" baseline="0" noProof="0" dirty="0">
                <a:ln>
                  <a:noFill/>
                </a:ln>
                <a:effectLst/>
                <a:uLnTx/>
                <a:uFillTx/>
                <a:latin typeface="Sassoon Infant Std" panose="020B0503020103030203" pitchFamily="34" charset="0"/>
              </a:rPr>
              <a:t>Other notices:</a:t>
            </a:r>
          </a:p>
        </p:txBody>
      </p:sp>
      <p:sp>
        <p:nvSpPr>
          <p:cNvPr id="7" name="Content Placeholder 2">
            <a:extLst>
              <a:ext uri="{FF2B5EF4-FFF2-40B4-BE49-F238E27FC236}">
                <a16:creationId xmlns:a16="http://schemas.microsoft.com/office/drawing/2014/main" id="{BAC0A9EA-F95E-46F2-7279-D529E6EA10CD}"/>
              </a:ext>
            </a:extLst>
          </p:cNvPr>
          <p:cNvSpPr txBox="1">
            <a:spLocks/>
          </p:cNvSpPr>
          <p:nvPr/>
        </p:nvSpPr>
        <p:spPr>
          <a:xfrm>
            <a:off x="261258" y="2026813"/>
            <a:ext cx="708207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28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First aid:</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8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We will </a:t>
            </a:r>
            <a:r>
              <a:rPr lang="en-GB" dirty="0">
                <a:solidFill>
                  <a:sysClr val="windowText" lastClr="000000"/>
                </a:solidFill>
                <a:latin typeface="Sassoon Infant Std" panose="020B0503020103030203" pitchFamily="34" charset="0"/>
              </a:rPr>
              <a:t>notify</a:t>
            </a:r>
            <a:r>
              <a:rPr kumimoji="0" lang="en-GB" sz="28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 you </a:t>
            </a:r>
            <a:r>
              <a:rPr lang="en-GB" dirty="0">
                <a:solidFill>
                  <a:sysClr val="windowText" lastClr="000000"/>
                </a:solidFill>
                <a:latin typeface="Sassoon Infant Std" panose="020B0503020103030203" pitchFamily="34" charset="0"/>
              </a:rPr>
              <a:t>of</a:t>
            </a:r>
            <a:r>
              <a:rPr kumimoji="0" lang="en-GB" sz="28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 a head injury or if we feel your child needs to be collected, as stated in our policy.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GB" dirty="0">
                <a:solidFill>
                  <a:sysClr val="windowText" lastClr="000000"/>
                </a:solidFill>
                <a:latin typeface="Sassoon Infant Std" panose="020B0503020103030203" pitchFamily="34" charset="0"/>
              </a:rPr>
              <a:t>You will receive a notification if your child has been given first aid.</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8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If no </a:t>
            </a:r>
            <a:r>
              <a:rPr lang="en-GB" dirty="0">
                <a:solidFill>
                  <a:sysClr val="windowText" lastClr="000000"/>
                </a:solidFill>
                <a:latin typeface="Sassoon Infant Std" panose="020B0503020103030203" pitchFamily="34" charset="0"/>
              </a:rPr>
              <a:t>first aid was given to a child, you will not be notified. </a:t>
            </a:r>
            <a:endParaRPr kumimoji="0" lang="en-GB" sz="2800" b="0" i="0" u="none" strike="noStrike" kern="1200" cap="none" spc="0" normalizeH="0" baseline="0" noProof="0" dirty="0">
              <a:ln>
                <a:noFill/>
              </a:ln>
              <a:solidFill>
                <a:sysClr val="windowText" lastClr="000000"/>
              </a:solidFill>
              <a:effectLst/>
              <a:uLnTx/>
              <a:uFillTx/>
              <a:latin typeface="Sassoon Infant Std" panose="020B0503020103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098" name="Picture 2" descr="British Standard First Aid Kits | Seton">
            <a:extLst>
              <a:ext uri="{FF2B5EF4-FFF2-40B4-BE49-F238E27FC236}">
                <a16:creationId xmlns:a16="http://schemas.microsoft.com/office/drawing/2014/main" id="{C4DC6101-453E-9C16-1E07-00A96315F8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11" t="7834" r="3209" b="8610"/>
          <a:stretch/>
        </p:blipFill>
        <p:spPr bwMode="auto">
          <a:xfrm>
            <a:off x="6438795" y="479849"/>
            <a:ext cx="2170745" cy="1978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48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8"/>
            <a:ext cx="9144000" cy="6868191"/>
          </a:xfrm>
          <a:prstGeom prst="rect">
            <a:avLst/>
          </a:prstGeom>
        </p:spPr>
      </p:pic>
      <p:sp>
        <p:nvSpPr>
          <p:cNvPr id="5" name="Title 1">
            <a:extLst>
              <a:ext uri="{FF2B5EF4-FFF2-40B4-BE49-F238E27FC236}">
                <a16:creationId xmlns:a16="http://schemas.microsoft.com/office/drawing/2014/main" id="{B3EBCC6A-06DB-8C39-93D8-D2C29811C1EF}"/>
              </a:ext>
            </a:extLst>
          </p:cNvPr>
          <p:cNvSpPr txBox="1">
            <a:spLocks/>
          </p:cNvSpPr>
          <p:nvPr/>
        </p:nvSpPr>
        <p:spPr>
          <a:xfrm>
            <a:off x="366262" y="370614"/>
            <a:ext cx="6872068" cy="3410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endParaRPr kumimoji="0" lang="en-GB" sz="4400" b="1" i="0" u="none" strike="noStrike" kern="1200" cap="none" spc="0" normalizeH="0" baseline="0" noProof="0" dirty="0">
              <a:ln>
                <a:noFill/>
              </a:ln>
              <a:effectLst/>
              <a:uLnTx/>
              <a:uFillTx/>
              <a:latin typeface="Calibri Light" panose="020F0302020204030204"/>
              <a:ea typeface="+mj-ea"/>
              <a:cs typeface="+mj-cs"/>
            </a:endParaRPr>
          </a:p>
        </p:txBody>
      </p:sp>
      <p:sp>
        <p:nvSpPr>
          <p:cNvPr id="7" name="Content Placeholder 2">
            <a:extLst>
              <a:ext uri="{FF2B5EF4-FFF2-40B4-BE49-F238E27FC236}">
                <a16:creationId xmlns:a16="http://schemas.microsoft.com/office/drawing/2014/main" id="{BAC0A9EA-F95E-46F2-7279-D529E6EA10CD}"/>
              </a:ext>
            </a:extLst>
          </p:cNvPr>
          <p:cNvSpPr txBox="1">
            <a:spLocks/>
          </p:cNvSpPr>
          <p:nvPr/>
        </p:nvSpPr>
        <p:spPr>
          <a:xfrm>
            <a:off x="261258" y="2026813"/>
            <a:ext cx="708207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D828119-F3D6-375B-68F2-EC3DC127F811}"/>
              </a:ext>
            </a:extLst>
          </p:cNvPr>
          <p:cNvPicPr>
            <a:picLocks noChangeAspect="1"/>
          </p:cNvPicPr>
          <p:nvPr/>
        </p:nvPicPr>
        <p:blipFill>
          <a:blip r:embed="rId3"/>
          <a:stretch>
            <a:fillRect/>
          </a:stretch>
        </p:blipFill>
        <p:spPr>
          <a:xfrm>
            <a:off x="366262" y="2509591"/>
            <a:ext cx="1749620" cy="2211222"/>
          </a:xfrm>
          <a:prstGeom prst="rect">
            <a:avLst/>
          </a:prstGeom>
        </p:spPr>
      </p:pic>
      <p:pic>
        <p:nvPicPr>
          <p:cNvPr id="9" name="Picture 8">
            <a:extLst>
              <a:ext uri="{FF2B5EF4-FFF2-40B4-BE49-F238E27FC236}">
                <a16:creationId xmlns:a16="http://schemas.microsoft.com/office/drawing/2014/main" id="{BFA4E043-12D5-61C7-31F8-09A9AD729ECB}"/>
              </a:ext>
            </a:extLst>
          </p:cNvPr>
          <p:cNvPicPr>
            <a:picLocks noChangeAspect="1"/>
          </p:cNvPicPr>
          <p:nvPr/>
        </p:nvPicPr>
        <p:blipFill>
          <a:blip r:embed="rId4"/>
          <a:stretch>
            <a:fillRect/>
          </a:stretch>
        </p:blipFill>
        <p:spPr>
          <a:xfrm>
            <a:off x="2517123" y="2686183"/>
            <a:ext cx="1774995" cy="2211222"/>
          </a:xfrm>
          <a:prstGeom prst="rect">
            <a:avLst/>
          </a:prstGeom>
        </p:spPr>
      </p:pic>
      <p:pic>
        <p:nvPicPr>
          <p:cNvPr id="11" name="Picture 10">
            <a:extLst>
              <a:ext uri="{FF2B5EF4-FFF2-40B4-BE49-F238E27FC236}">
                <a16:creationId xmlns:a16="http://schemas.microsoft.com/office/drawing/2014/main" id="{36C5E030-C41C-D736-4CA9-2401EC5C7AE1}"/>
              </a:ext>
            </a:extLst>
          </p:cNvPr>
          <p:cNvPicPr>
            <a:picLocks noChangeAspect="1"/>
          </p:cNvPicPr>
          <p:nvPr/>
        </p:nvPicPr>
        <p:blipFill>
          <a:blip r:embed="rId5"/>
          <a:stretch>
            <a:fillRect/>
          </a:stretch>
        </p:blipFill>
        <p:spPr>
          <a:xfrm>
            <a:off x="4693360" y="2413568"/>
            <a:ext cx="1781052" cy="2241669"/>
          </a:xfrm>
          <a:prstGeom prst="rect">
            <a:avLst/>
          </a:prstGeom>
        </p:spPr>
      </p:pic>
      <p:pic>
        <p:nvPicPr>
          <p:cNvPr id="13" name="Picture 12">
            <a:extLst>
              <a:ext uri="{FF2B5EF4-FFF2-40B4-BE49-F238E27FC236}">
                <a16:creationId xmlns:a16="http://schemas.microsoft.com/office/drawing/2014/main" id="{425BCB38-C465-A683-13B3-79EED74082E8}"/>
              </a:ext>
            </a:extLst>
          </p:cNvPr>
          <p:cNvPicPr>
            <a:picLocks noChangeAspect="1"/>
          </p:cNvPicPr>
          <p:nvPr/>
        </p:nvPicPr>
        <p:blipFill>
          <a:blip r:embed="rId6"/>
          <a:stretch>
            <a:fillRect/>
          </a:stretch>
        </p:blipFill>
        <p:spPr>
          <a:xfrm>
            <a:off x="6951744" y="2691353"/>
            <a:ext cx="1759672" cy="2241669"/>
          </a:xfrm>
          <a:prstGeom prst="rect">
            <a:avLst/>
          </a:prstGeom>
        </p:spPr>
      </p:pic>
      <p:sp>
        <p:nvSpPr>
          <p:cNvPr id="14" name="Title 1">
            <a:extLst>
              <a:ext uri="{FF2B5EF4-FFF2-40B4-BE49-F238E27FC236}">
                <a16:creationId xmlns:a16="http://schemas.microsoft.com/office/drawing/2014/main" id="{62E820FD-DC6C-5A2B-58C6-F9FCECE590AD}"/>
              </a:ext>
            </a:extLst>
          </p:cNvPr>
          <p:cNvSpPr txBox="1">
            <a:spLocks/>
          </p:cNvSpPr>
          <p:nvPr/>
        </p:nvSpPr>
        <p:spPr>
          <a:xfrm>
            <a:off x="261257" y="316317"/>
            <a:ext cx="6872068" cy="951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sz="4400" b="1" i="0" u="none" strike="noStrike" kern="1200" cap="none" spc="0" normalizeH="0" baseline="0" noProof="0" dirty="0">
                <a:ln>
                  <a:noFill/>
                </a:ln>
                <a:effectLst/>
                <a:uLnTx/>
                <a:uFillTx/>
                <a:latin typeface="Sassoon Infant Std" panose="020B0503020103030203" pitchFamily="34" charset="0"/>
              </a:rPr>
              <a:t>Other Adults:</a:t>
            </a:r>
          </a:p>
        </p:txBody>
      </p:sp>
      <p:sp>
        <p:nvSpPr>
          <p:cNvPr id="15" name="TextBox 14">
            <a:extLst>
              <a:ext uri="{FF2B5EF4-FFF2-40B4-BE49-F238E27FC236}">
                <a16:creationId xmlns:a16="http://schemas.microsoft.com/office/drawing/2014/main" id="{2FBAEA86-559B-C20E-3CF2-6CD6E492A50F}"/>
              </a:ext>
            </a:extLst>
          </p:cNvPr>
          <p:cNvSpPr txBox="1"/>
          <p:nvPr/>
        </p:nvSpPr>
        <p:spPr>
          <a:xfrm>
            <a:off x="143838" y="1220310"/>
            <a:ext cx="8856324" cy="1138773"/>
          </a:xfrm>
          <a:prstGeom prst="rect">
            <a:avLst/>
          </a:prstGeom>
          <a:noFill/>
        </p:spPr>
        <p:txBody>
          <a:bodyPr wrap="square" rtlCol="0">
            <a:spAutoFit/>
          </a:bodyPr>
          <a:lstStyle/>
          <a:p>
            <a:r>
              <a:rPr lang="en-GB" sz="2400" dirty="0"/>
              <a:t>	</a:t>
            </a:r>
            <a:r>
              <a:rPr lang="en-GB" sz="2400" dirty="0">
                <a:latin typeface="Sassoon Infant Std" panose="020B0503020103030203" pitchFamily="34" charset="0"/>
              </a:rPr>
              <a:t>Mrs Dance		Mrs Christmas		Mrs Debono		Mr Hanks</a:t>
            </a:r>
          </a:p>
          <a:p>
            <a:r>
              <a:rPr lang="en-GB" sz="2400" dirty="0">
                <a:latin typeface="Sassoon Infant Std" panose="020B0503020103030203" pitchFamily="34" charset="0"/>
              </a:rPr>
              <a:t>     </a:t>
            </a:r>
            <a:r>
              <a:rPr lang="en-GB" sz="2000" dirty="0">
                <a:latin typeface="Sassoon Infant Std" panose="020B0503020103030203" pitchFamily="34" charset="0"/>
              </a:rPr>
              <a:t>Headteacher           SENDCo           </a:t>
            </a:r>
            <a:r>
              <a:rPr lang="en-GB" dirty="0">
                <a:latin typeface="Sassoon Infant Std" panose="020B0503020103030203" pitchFamily="34" charset="0"/>
              </a:rPr>
              <a:t>Assistant Headteacher     </a:t>
            </a:r>
            <a:r>
              <a:rPr lang="en-GB" sz="2000" dirty="0">
                <a:latin typeface="Sassoon Infant Std" panose="020B0503020103030203" pitchFamily="34" charset="0"/>
              </a:rPr>
              <a:t>Inclusion Worker</a:t>
            </a:r>
          </a:p>
          <a:p>
            <a:r>
              <a:rPr lang="en-GB" sz="2000" dirty="0">
                <a:latin typeface="Sassoon Infant Std" panose="020B0503020103030203" pitchFamily="34" charset="0"/>
              </a:rPr>
              <a:t>                           </a:t>
            </a:r>
            <a:r>
              <a:rPr lang="en-GB" dirty="0">
                <a:latin typeface="Sassoon Infant Std" panose="020B0503020103030203" pitchFamily="34" charset="0"/>
              </a:rPr>
              <a:t>Assistant Headteacher</a:t>
            </a:r>
          </a:p>
        </p:txBody>
      </p:sp>
      <p:sp>
        <p:nvSpPr>
          <p:cNvPr id="16" name="TextBox 15">
            <a:extLst>
              <a:ext uri="{FF2B5EF4-FFF2-40B4-BE49-F238E27FC236}">
                <a16:creationId xmlns:a16="http://schemas.microsoft.com/office/drawing/2014/main" id="{48841C99-4556-C851-4E5A-1D21A5CB12CF}"/>
              </a:ext>
            </a:extLst>
          </p:cNvPr>
          <p:cNvSpPr txBox="1"/>
          <p:nvPr/>
        </p:nvSpPr>
        <p:spPr>
          <a:xfrm>
            <a:off x="35287" y="4775401"/>
            <a:ext cx="8623626" cy="461665"/>
          </a:xfrm>
          <a:prstGeom prst="rect">
            <a:avLst/>
          </a:prstGeom>
          <a:noFill/>
        </p:spPr>
        <p:txBody>
          <a:bodyPr wrap="square" rtlCol="0">
            <a:spAutoFit/>
          </a:bodyPr>
          <a:lstStyle/>
          <a:p>
            <a:r>
              <a:rPr lang="en-GB" sz="2400" dirty="0"/>
              <a:t>	</a:t>
            </a:r>
            <a:endParaRPr lang="en-GB" dirty="0"/>
          </a:p>
        </p:txBody>
      </p:sp>
    </p:spTree>
    <p:extLst>
      <p:ext uri="{BB962C8B-B14F-4D97-AF65-F5344CB8AC3E}">
        <p14:creationId xmlns:p14="http://schemas.microsoft.com/office/powerpoint/2010/main" val="1876027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96" y="-1"/>
            <a:ext cx="9167696" cy="6875771"/>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538089" y="493125"/>
            <a:ext cx="5888837" cy="4770537"/>
          </a:xfrm>
          <a:prstGeom prst="rect">
            <a:avLst/>
          </a:prstGeom>
          <a:noFill/>
        </p:spPr>
        <p:txBody>
          <a:bodyPr wrap="square" rtlCol="0">
            <a:spAutoFit/>
          </a:bodyPr>
          <a:lstStyle/>
          <a:p>
            <a:pPr algn="ctr"/>
            <a:r>
              <a:rPr lang="en-US" sz="3600" b="1" u="sng" dirty="0">
                <a:latin typeface="Sassoon Infant Std" panose="020B0503020103030203" pitchFamily="34" charset="0"/>
                <a:cs typeface="Calibri" panose="020F0502020204030204" pitchFamily="34" charset="0"/>
              </a:rPr>
              <a:t>Safeguarding</a:t>
            </a:r>
          </a:p>
          <a:p>
            <a:endParaRPr lang="en-US" sz="2800" dirty="0">
              <a:solidFill>
                <a:schemeClr val="accent6">
                  <a:lumMod val="50000"/>
                </a:schemeClr>
              </a:solidFill>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We aim to promote wellbeing and maintain a safe, secure and caring environment where everyone is treated with respect.</a:t>
            </a:r>
          </a:p>
          <a:p>
            <a:endParaRPr lang="en-US" sz="2400" dirty="0">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If you have any concerns about a child please report it to </a:t>
            </a:r>
            <a:r>
              <a:rPr lang="en-US" sz="2400" b="1" dirty="0" err="1">
                <a:latin typeface="Sassoon Infant Std" panose="020B0503020103030203" pitchFamily="34" charset="0"/>
                <a:cs typeface="Calibri" panose="020F0502020204030204" pitchFamily="34" charset="0"/>
              </a:rPr>
              <a:t>Mrs</a:t>
            </a:r>
            <a:r>
              <a:rPr lang="en-US" sz="2400" b="1" dirty="0">
                <a:latin typeface="Sassoon Infant Std" panose="020B0503020103030203" pitchFamily="34" charset="0"/>
                <a:cs typeface="Calibri" panose="020F0502020204030204" pitchFamily="34" charset="0"/>
              </a:rPr>
              <a:t> L Dance </a:t>
            </a:r>
            <a:r>
              <a:rPr lang="en-US" sz="2400" dirty="0">
                <a:latin typeface="Sassoon Infant Std" panose="020B0503020103030203" pitchFamily="34" charset="0"/>
                <a:cs typeface="Calibri" panose="020F0502020204030204" pitchFamily="34" charset="0"/>
              </a:rPr>
              <a:t>as the designated safeguarding lead. You can also report your concerns to </a:t>
            </a:r>
            <a:r>
              <a:rPr lang="en-US" sz="2400" b="1" dirty="0" err="1">
                <a:latin typeface="Sassoon Infant Std" panose="020B0503020103030203" pitchFamily="34" charset="0"/>
                <a:cs typeface="Calibri" panose="020F0502020204030204" pitchFamily="34" charset="0"/>
              </a:rPr>
              <a:t>Mrs</a:t>
            </a:r>
            <a:r>
              <a:rPr lang="en-US" sz="2400" b="1" dirty="0">
                <a:latin typeface="Sassoon Infant Std" panose="020B0503020103030203" pitchFamily="34" charset="0"/>
                <a:cs typeface="Calibri" panose="020F0502020204030204" pitchFamily="34" charset="0"/>
              </a:rPr>
              <a:t> Christmas </a:t>
            </a:r>
            <a:r>
              <a:rPr lang="en-US" sz="2400" dirty="0">
                <a:latin typeface="Sassoon Infant Std" panose="020B0503020103030203" pitchFamily="34" charset="0"/>
                <a:cs typeface="Calibri" panose="020F0502020204030204" pitchFamily="34" charset="0"/>
              </a:rPr>
              <a:t>if </a:t>
            </a:r>
            <a:r>
              <a:rPr lang="en-US" sz="2400" dirty="0" err="1">
                <a:latin typeface="Sassoon Infant Std" panose="020B0503020103030203" pitchFamily="34" charset="0"/>
                <a:cs typeface="Calibri" panose="020F0502020204030204" pitchFamily="34" charset="0"/>
              </a:rPr>
              <a:t>Mrs</a:t>
            </a:r>
            <a:r>
              <a:rPr lang="en-US" sz="2400" dirty="0">
                <a:latin typeface="Sassoon Infant Std" panose="020B0503020103030203" pitchFamily="34" charset="0"/>
                <a:cs typeface="Calibri" panose="020F0502020204030204" pitchFamily="34" charset="0"/>
              </a:rPr>
              <a:t> Dance is not available.  </a:t>
            </a:r>
          </a:p>
          <a:p>
            <a:pPr algn="ctr"/>
            <a:endParaRPr lang="en-GB" sz="2400" dirty="0">
              <a:solidFill>
                <a:schemeClr val="accent6">
                  <a:lumMod val="50000"/>
                </a:schemeClr>
              </a:solidFill>
              <a:latin typeface="Comic Sans MS" panose="030F0702030302020204" pitchFamily="66" charset="0"/>
            </a:endParaRPr>
          </a:p>
        </p:txBody>
      </p:sp>
      <p:pic>
        <p:nvPicPr>
          <p:cNvPr id="14" name="Picture 13">
            <a:extLst>
              <a:ext uri="{FF2B5EF4-FFF2-40B4-BE49-F238E27FC236}">
                <a16:creationId xmlns:a16="http://schemas.microsoft.com/office/drawing/2014/main" id="{BC8F7B53-362A-2F7E-5BE2-2E21A4532E76}"/>
              </a:ext>
            </a:extLst>
          </p:cNvPr>
          <p:cNvPicPr>
            <a:picLocks noChangeAspect="1"/>
          </p:cNvPicPr>
          <p:nvPr/>
        </p:nvPicPr>
        <p:blipFill>
          <a:blip r:embed="rId3"/>
          <a:stretch>
            <a:fillRect/>
          </a:stretch>
        </p:blipFill>
        <p:spPr>
          <a:xfrm>
            <a:off x="6683205" y="383825"/>
            <a:ext cx="1749620" cy="2211222"/>
          </a:xfrm>
          <a:prstGeom prst="rect">
            <a:avLst/>
          </a:prstGeom>
        </p:spPr>
      </p:pic>
      <p:pic>
        <p:nvPicPr>
          <p:cNvPr id="16" name="Picture 15">
            <a:extLst>
              <a:ext uri="{FF2B5EF4-FFF2-40B4-BE49-F238E27FC236}">
                <a16:creationId xmlns:a16="http://schemas.microsoft.com/office/drawing/2014/main" id="{8462FBBA-0FD7-5CA9-D6C8-055706D25854}"/>
              </a:ext>
            </a:extLst>
          </p:cNvPr>
          <p:cNvPicPr>
            <a:picLocks noChangeAspect="1"/>
          </p:cNvPicPr>
          <p:nvPr/>
        </p:nvPicPr>
        <p:blipFill>
          <a:blip r:embed="rId4"/>
          <a:stretch>
            <a:fillRect/>
          </a:stretch>
        </p:blipFill>
        <p:spPr>
          <a:xfrm>
            <a:off x="6683205" y="2687149"/>
            <a:ext cx="1774995" cy="2211222"/>
          </a:xfrm>
          <a:prstGeom prst="rect">
            <a:avLst/>
          </a:prstGeom>
        </p:spPr>
      </p:pic>
    </p:spTree>
    <p:extLst>
      <p:ext uri="{BB962C8B-B14F-4D97-AF65-F5344CB8AC3E}">
        <p14:creationId xmlns:p14="http://schemas.microsoft.com/office/powerpoint/2010/main" val="4172004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30433" cy="6858000"/>
          </a:xfrm>
          <a:prstGeom prst="rect">
            <a:avLst/>
          </a:prstGeom>
        </p:spPr>
      </p:pic>
      <p:sp>
        <p:nvSpPr>
          <p:cNvPr id="6" name="TextBox 5"/>
          <p:cNvSpPr txBox="1"/>
          <p:nvPr/>
        </p:nvSpPr>
        <p:spPr>
          <a:xfrm>
            <a:off x="1143000" y="698713"/>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7" name="Content Placeholder 2">
            <a:extLst>
              <a:ext uri="{FF2B5EF4-FFF2-40B4-BE49-F238E27FC236}">
                <a16:creationId xmlns:a16="http://schemas.microsoft.com/office/drawing/2014/main" id="{BAC0A9EA-F95E-46F2-7279-D529E6EA10CD}"/>
              </a:ext>
            </a:extLst>
          </p:cNvPr>
          <p:cNvSpPr txBox="1">
            <a:spLocks/>
          </p:cNvSpPr>
          <p:nvPr/>
        </p:nvSpPr>
        <p:spPr>
          <a:xfrm>
            <a:off x="1216755" y="1253331"/>
            <a:ext cx="708207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36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Please do come and talk to </a:t>
            </a:r>
            <a:r>
              <a:rPr lang="en-GB" sz="3600" dirty="0">
                <a:solidFill>
                  <a:sysClr val="windowText" lastClr="000000"/>
                </a:solidFill>
                <a:latin typeface="Sassoon Infant Std" panose="020B0503020103030203" pitchFamily="34" charset="0"/>
              </a:rPr>
              <a:t>us!</a:t>
            </a:r>
          </a:p>
          <a:p>
            <a:pPr marL="0" marR="0" lvl="0" indent="0" algn="l" defTabSz="914400" rtl="0" eaLnBrk="1" fontAlgn="auto" latinLnBrk="0" hangingPunct="1">
              <a:lnSpc>
                <a:spcPct val="90000"/>
              </a:lnSpc>
              <a:spcBef>
                <a:spcPts val="1000"/>
              </a:spcBef>
              <a:spcAft>
                <a:spcPts val="0"/>
              </a:spcAft>
              <a:buClrTx/>
              <a:buSzTx/>
              <a:buNone/>
              <a:tabLst/>
              <a:defRPr/>
            </a:pPr>
            <a:br>
              <a:rPr kumimoji="0" lang="en-GB" sz="36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br>
            <a:r>
              <a:rPr lang="en-GB" sz="3600" dirty="0">
                <a:solidFill>
                  <a:sysClr val="windowText" lastClr="000000"/>
                </a:solidFill>
                <a:latin typeface="Sassoon Infant Std" panose="020B0503020103030203" pitchFamily="34" charset="0"/>
              </a:rPr>
              <a:t>In the morning,</a:t>
            </a:r>
            <a:r>
              <a:rPr kumimoji="0" lang="en-GB" sz="36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 on the door can be busy, but </a:t>
            </a:r>
            <a:r>
              <a:rPr lang="en-GB" sz="3600" dirty="0">
                <a:solidFill>
                  <a:sysClr val="windowText" lastClr="000000"/>
                </a:solidFill>
                <a:latin typeface="Sassoon Infant Std" panose="020B0503020103030203" pitchFamily="34" charset="0"/>
              </a:rPr>
              <a:t>if it is urgent, please let us or the office know. You can make an appointment through the office. </a:t>
            </a:r>
            <a:r>
              <a:rPr kumimoji="0" lang="en-GB" sz="36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They have access to our diaries and can pass a message on. </a:t>
            </a:r>
          </a:p>
        </p:txBody>
      </p:sp>
    </p:spTree>
    <p:extLst>
      <p:ext uri="{BB962C8B-B14F-4D97-AF65-F5344CB8AC3E}">
        <p14:creationId xmlns:p14="http://schemas.microsoft.com/office/powerpoint/2010/main" val="2455789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30433" cy="6858000"/>
          </a:xfrm>
          <a:prstGeom prst="rect">
            <a:avLst/>
          </a:prstGeom>
        </p:spPr>
      </p:pic>
      <p:sp>
        <p:nvSpPr>
          <p:cNvPr id="6" name="TextBox 5"/>
          <p:cNvSpPr txBox="1"/>
          <p:nvPr/>
        </p:nvSpPr>
        <p:spPr>
          <a:xfrm>
            <a:off x="1143000" y="698713"/>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7" name="Content Placeholder 2">
            <a:extLst>
              <a:ext uri="{FF2B5EF4-FFF2-40B4-BE49-F238E27FC236}">
                <a16:creationId xmlns:a16="http://schemas.microsoft.com/office/drawing/2014/main" id="{BAC0A9EA-F95E-46F2-7279-D529E6EA10CD}"/>
              </a:ext>
            </a:extLst>
          </p:cNvPr>
          <p:cNvSpPr txBox="1">
            <a:spLocks/>
          </p:cNvSpPr>
          <p:nvPr/>
        </p:nvSpPr>
        <p:spPr>
          <a:xfrm>
            <a:off x="312629" y="225916"/>
            <a:ext cx="7082077" cy="49891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3600" b="1" i="0" u="sng" strike="noStrike" kern="1200" cap="none" spc="0" normalizeH="0" baseline="0" noProof="0" dirty="0">
                <a:ln>
                  <a:noFill/>
                </a:ln>
                <a:solidFill>
                  <a:sysClr val="windowText" lastClr="000000"/>
                </a:solidFill>
                <a:effectLst/>
                <a:uLnTx/>
                <a:uFillTx/>
                <a:latin typeface="Sassoon Infant Std" panose="020B0503020103030203" pitchFamily="34" charset="0"/>
              </a:rPr>
              <a:t>Online Safety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F21E086-686C-76FA-ED4F-FE61FD1CE6DA}"/>
              </a:ext>
            </a:extLst>
          </p:cNvPr>
          <p:cNvPicPr>
            <a:picLocks noChangeAspect="1"/>
          </p:cNvPicPr>
          <p:nvPr/>
        </p:nvPicPr>
        <p:blipFill>
          <a:blip r:embed="rId3"/>
          <a:stretch>
            <a:fillRect/>
          </a:stretch>
        </p:blipFill>
        <p:spPr>
          <a:xfrm>
            <a:off x="470768" y="822150"/>
            <a:ext cx="3933182" cy="5640442"/>
          </a:xfrm>
          <a:prstGeom prst="rect">
            <a:avLst/>
          </a:prstGeom>
        </p:spPr>
      </p:pic>
      <p:grpSp>
        <p:nvGrpSpPr>
          <p:cNvPr id="8" name="Group 7">
            <a:extLst>
              <a:ext uri="{FF2B5EF4-FFF2-40B4-BE49-F238E27FC236}">
                <a16:creationId xmlns:a16="http://schemas.microsoft.com/office/drawing/2014/main" id="{6D8546DE-848E-569C-0C0F-D6AE9A278703}"/>
              </a:ext>
            </a:extLst>
          </p:cNvPr>
          <p:cNvGrpSpPr/>
          <p:nvPr/>
        </p:nvGrpSpPr>
        <p:grpSpPr>
          <a:xfrm>
            <a:off x="5687035" y="1730832"/>
            <a:ext cx="2842621" cy="1647004"/>
            <a:chOff x="255651" y="290782"/>
            <a:chExt cx="5318431" cy="3313352"/>
          </a:xfrm>
        </p:grpSpPr>
        <p:sp>
          <p:nvSpPr>
            <p:cNvPr id="9" name="Rectangle: Rounded Corners 8">
              <a:extLst>
                <a:ext uri="{FF2B5EF4-FFF2-40B4-BE49-F238E27FC236}">
                  <a16:creationId xmlns:a16="http://schemas.microsoft.com/office/drawing/2014/main" id="{570AA599-42B1-4B5F-175F-F560EC0AC5CB}"/>
                </a:ext>
              </a:extLst>
            </p:cNvPr>
            <p:cNvSpPr/>
            <p:nvPr/>
          </p:nvSpPr>
          <p:spPr>
            <a:xfrm>
              <a:off x="255651" y="290782"/>
              <a:ext cx="2061966" cy="2279737"/>
            </a:xfrm>
            <a:prstGeom prst="roundRect">
              <a:avLst>
                <a:gd name="adj" fmla="val 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a:p>
          </p:txBody>
        </p:sp>
        <p:sp>
          <p:nvSpPr>
            <p:cNvPr id="10" name="Rectangle: Rounded Corners 9">
              <a:extLst>
                <a:ext uri="{FF2B5EF4-FFF2-40B4-BE49-F238E27FC236}">
                  <a16:creationId xmlns:a16="http://schemas.microsoft.com/office/drawing/2014/main" id="{143363C2-48A9-5284-19C1-5A8D6F58DEAD}"/>
                </a:ext>
              </a:extLst>
            </p:cNvPr>
            <p:cNvSpPr/>
            <p:nvPr/>
          </p:nvSpPr>
          <p:spPr>
            <a:xfrm>
              <a:off x="261259" y="1414907"/>
              <a:ext cx="5312823" cy="2187131"/>
            </a:xfrm>
            <a:prstGeom prst="roundRect">
              <a:avLst>
                <a:gd name="adj" fmla="val 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a:p>
          </p:txBody>
        </p:sp>
        <p:grpSp>
          <p:nvGrpSpPr>
            <p:cNvPr id="11" name="Group 10">
              <a:extLst>
                <a:ext uri="{FF2B5EF4-FFF2-40B4-BE49-F238E27FC236}">
                  <a16:creationId xmlns:a16="http://schemas.microsoft.com/office/drawing/2014/main" id="{6D42E6D8-D788-7F97-6BEB-621EF53194D7}"/>
                </a:ext>
              </a:extLst>
            </p:cNvPr>
            <p:cNvGrpSpPr/>
            <p:nvPr/>
          </p:nvGrpSpPr>
          <p:grpSpPr>
            <a:xfrm>
              <a:off x="295277" y="357271"/>
              <a:ext cx="5102421" cy="3246863"/>
              <a:chOff x="358879" y="166327"/>
              <a:chExt cx="5102421" cy="3246863"/>
            </a:xfrm>
          </p:grpSpPr>
          <p:pic>
            <p:nvPicPr>
              <p:cNvPr id="13" name="Picture 12">
                <a:extLst>
                  <a:ext uri="{FF2B5EF4-FFF2-40B4-BE49-F238E27FC236}">
                    <a16:creationId xmlns:a16="http://schemas.microsoft.com/office/drawing/2014/main" id="{4117F838-5AB6-B423-0C9A-09E4B86751DB}"/>
                  </a:ext>
                </a:extLst>
              </p:cNvPr>
              <p:cNvPicPr>
                <a:picLocks noChangeAspect="1"/>
              </p:cNvPicPr>
              <p:nvPr/>
            </p:nvPicPr>
            <p:blipFill>
              <a:blip r:embed="rId4"/>
              <a:stretch>
                <a:fillRect/>
              </a:stretch>
            </p:blipFill>
            <p:spPr>
              <a:xfrm>
                <a:off x="358879" y="1316038"/>
                <a:ext cx="784121" cy="1000125"/>
              </a:xfrm>
              <a:prstGeom prst="rect">
                <a:avLst/>
              </a:prstGeom>
            </p:spPr>
          </p:pic>
          <p:pic>
            <p:nvPicPr>
              <p:cNvPr id="14" name="Picture 13">
                <a:extLst>
                  <a:ext uri="{FF2B5EF4-FFF2-40B4-BE49-F238E27FC236}">
                    <a16:creationId xmlns:a16="http://schemas.microsoft.com/office/drawing/2014/main" id="{DAA255E3-D911-B30A-C041-B46EDD07E443}"/>
                  </a:ext>
                </a:extLst>
              </p:cNvPr>
              <p:cNvPicPr>
                <a:picLocks noChangeAspect="1"/>
              </p:cNvPicPr>
              <p:nvPr/>
            </p:nvPicPr>
            <p:blipFill>
              <a:blip r:embed="rId5"/>
              <a:stretch>
                <a:fillRect/>
              </a:stretch>
            </p:blipFill>
            <p:spPr>
              <a:xfrm>
                <a:off x="1215116" y="1316038"/>
                <a:ext cx="784121" cy="1000125"/>
              </a:xfrm>
              <a:prstGeom prst="rect">
                <a:avLst/>
              </a:prstGeom>
            </p:spPr>
          </p:pic>
          <p:pic>
            <p:nvPicPr>
              <p:cNvPr id="15" name="Picture 14">
                <a:extLst>
                  <a:ext uri="{FF2B5EF4-FFF2-40B4-BE49-F238E27FC236}">
                    <a16:creationId xmlns:a16="http://schemas.microsoft.com/office/drawing/2014/main" id="{F0F28C11-964B-22DD-585E-0411C0368393}"/>
                  </a:ext>
                </a:extLst>
              </p:cNvPr>
              <p:cNvPicPr>
                <a:picLocks noChangeAspect="1"/>
              </p:cNvPicPr>
              <p:nvPr/>
            </p:nvPicPr>
            <p:blipFill>
              <a:blip r:embed="rId6"/>
              <a:stretch>
                <a:fillRect/>
              </a:stretch>
            </p:blipFill>
            <p:spPr>
              <a:xfrm>
                <a:off x="2086828" y="1301750"/>
                <a:ext cx="784122" cy="1014413"/>
              </a:xfrm>
              <a:prstGeom prst="rect">
                <a:avLst/>
              </a:prstGeom>
            </p:spPr>
          </p:pic>
          <p:pic>
            <p:nvPicPr>
              <p:cNvPr id="16" name="Picture 15">
                <a:extLst>
                  <a:ext uri="{FF2B5EF4-FFF2-40B4-BE49-F238E27FC236}">
                    <a16:creationId xmlns:a16="http://schemas.microsoft.com/office/drawing/2014/main" id="{F928E9DB-EA4C-88A8-EDC6-28139D11E547}"/>
                  </a:ext>
                </a:extLst>
              </p:cNvPr>
              <p:cNvPicPr>
                <a:picLocks noChangeAspect="1"/>
              </p:cNvPicPr>
              <p:nvPr/>
            </p:nvPicPr>
            <p:blipFill>
              <a:blip r:embed="rId7"/>
              <a:stretch>
                <a:fillRect/>
              </a:stretch>
            </p:blipFill>
            <p:spPr>
              <a:xfrm>
                <a:off x="2936500" y="1288786"/>
                <a:ext cx="771525" cy="1027378"/>
              </a:xfrm>
              <a:prstGeom prst="rect">
                <a:avLst/>
              </a:prstGeom>
            </p:spPr>
          </p:pic>
          <p:pic>
            <p:nvPicPr>
              <p:cNvPr id="17" name="Picture 16">
                <a:extLst>
                  <a:ext uri="{FF2B5EF4-FFF2-40B4-BE49-F238E27FC236}">
                    <a16:creationId xmlns:a16="http://schemas.microsoft.com/office/drawing/2014/main" id="{69320B1E-538E-06B6-1719-EF853567F866}"/>
                  </a:ext>
                </a:extLst>
              </p:cNvPr>
              <p:cNvPicPr>
                <a:picLocks noChangeAspect="1"/>
              </p:cNvPicPr>
              <p:nvPr/>
            </p:nvPicPr>
            <p:blipFill>
              <a:blip r:embed="rId8"/>
              <a:stretch>
                <a:fillRect/>
              </a:stretch>
            </p:blipFill>
            <p:spPr>
              <a:xfrm>
                <a:off x="3814778" y="1283362"/>
                <a:ext cx="771525" cy="1027379"/>
              </a:xfrm>
              <a:prstGeom prst="rect">
                <a:avLst/>
              </a:prstGeom>
            </p:spPr>
          </p:pic>
          <p:pic>
            <p:nvPicPr>
              <p:cNvPr id="18" name="Picture 17">
                <a:extLst>
                  <a:ext uri="{FF2B5EF4-FFF2-40B4-BE49-F238E27FC236}">
                    <a16:creationId xmlns:a16="http://schemas.microsoft.com/office/drawing/2014/main" id="{3F92C769-8AE8-5824-EC66-2AA4BCB7BBDF}"/>
                  </a:ext>
                </a:extLst>
              </p:cNvPr>
              <p:cNvPicPr>
                <a:picLocks noChangeAspect="1"/>
              </p:cNvPicPr>
              <p:nvPr/>
            </p:nvPicPr>
            <p:blipFill>
              <a:blip r:embed="rId9"/>
              <a:stretch>
                <a:fillRect/>
              </a:stretch>
            </p:blipFill>
            <p:spPr>
              <a:xfrm>
                <a:off x="2950523" y="2382394"/>
                <a:ext cx="757502" cy="1028700"/>
              </a:xfrm>
              <a:prstGeom prst="rect">
                <a:avLst/>
              </a:prstGeom>
            </p:spPr>
          </p:pic>
          <p:pic>
            <p:nvPicPr>
              <p:cNvPr id="19" name="Picture 18">
                <a:extLst>
                  <a:ext uri="{FF2B5EF4-FFF2-40B4-BE49-F238E27FC236}">
                    <a16:creationId xmlns:a16="http://schemas.microsoft.com/office/drawing/2014/main" id="{04BC9A7B-A677-556B-32ED-C5E862B28300}"/>
                  </a:ext>
                </a:extLst>
              </p:cNvPr>
              <p:cNvPicPr>
                <a:picLocks noChangeAspect="1"/>
              </p:cNvPicPr>
              <p:nvPr/>
            </p:nvPicPr>
            <p:blipFill>
              <a:blip r:embed="rId10"/>
              <a:stretch>
                <a:fillRect/>
              </a:stretch>
            </p:blipFill>
            <p:spPr>
              <a:xfrm>
                <a:off x="3809907" y="2384490"/>
                <a:ext cx="757502" cy="1028700"/>
              </a:xfrm>
              <a:prstGeom prst="rect">
                <a:avLst/>
              </a:prstGeom>
            </p:spPr>
          </p:pic>
          <p:pic>
            <p:nvPicPr>
              <p:cNvPr id="20" name="Picture 19">
                <a:extLst>
                  <a:ext uri="{FF2B5EF4-FFF2-40B4-BE49-F238E27FC236}">
                    <a16:creationId xmlns:a16="http://schemas.microsoft.com/office/drawing/2014/main" id="{A9A01E18-E410-3B59-D77C-5727F276C0C7}"/>
                  </a:ext>
                </a:extLst>
              </p:cNvPr>
              <p:cNvPicPr>
                <a:picLocks noChangeAspect="1"/>
              </p:cNvPicPr>
              <p:nvPr/>
            </p:nvPicPr>
            <p:blipFill>
              <a:blip r:embed="rId11"/>
              <a:stretch>
                <a:fillRect/>
              </a:stretch>
            </p:blipFill>
            <p:spPr>
              <a:xfrm>
                <a:off x="4690997" y="1293955"/>
                <a:ext cx="757503" cy="1016786"/>
              </a:xfrm>
              <a:prstGeom prst="rect">
                <a:avLst/>
              </a:prstGeom>
            </p:spPr>
          </p:pic>
          <p:pic>
            <p:nvPicPr>
              <p:cNvPr id="21" name="Picture 20">
                <a:extLst>
                  <a:ext uri="{FF2B5EF4-FFF2-40B4-BE49-F238E27FC236}">
                    <a16:creationId xmlns:a16="http://schemas.microsoft.com/office/drawing/2014/main" id="{6D82CF92-5CEE-4843-44DC-67CBE711D51C}"/>
                  </a:ext>
                </a:extLst>
              </p:cNvPr>
              <p:cNvPicPr>
                <a:picLocks noChangeAspect="1"/>
              </p:cNvPicPr>
              <p:nvPr/>
            </p:nvPicPr>
            <p:blipFill>
              <a:blip r:embed="rId12"/>
              <a:stretch>
                <a:fillRect/>
              </a:stretch>
            </p:blipFill>
            <p:spPr>
              <a:xfrm>
                <a:off x="4703797" y="2397058"/>
                <a:ext cx="757503" cy="1011238"/>
              </a:xfrm>
              <a:prstGeom prst="rect">
                <a:avLst/>
              </a:prstGeom>
            </p:spPr>
          </p:pic>
          <p:pic>
            <p:nvPicPr>
              <p:cNvPr id="22" name="Picture 21">
                <a:extLst>
                  <a:ext uri="{FF2B5EF4-FFF2-40B4-BE49-F238E27FC236}">
                    <a16:creationId xmlns:a16="http://schemas.microsoft.com/office/drawing/2014/main" id="{12E0E0B4-1777-B4CE-995C-28A7DF81ED49}"/>
                  </a:ext>
                </a:extLst>
              </p:cNvPr>
              <p:cNvPicPr>
                <a:picLocks noChangeAspect="1"/>
              </p:cNvPicPr>
              <p:nvPr/>
            </p:nvPicPr>
            <p:blipFill>
              <a:blip r:embed="rId13"/>
              <a:stretch>
                <a:fillRect/>
              </a:stretch>
            </p:blipFill>
            <p:spPr>
              <a:xfrm>
                <a:off x="1469553" y="166327"/>
                <a:ext cx="757503" cy="981075"/>
              </a:xfrm>
              <a:prstGeom prst="rect">
                <a:avLst/>
              </a:prstGeom>
            </p:spPr>
          </p:pic>
          <p:pic>
            <p:nvPicPr>
              <p:cNvPr id="23" name="Picture 22">
                <a:extLst>
                  <a:ext uri="{FF2B5EF4-FFF2-40B4-BE49-F238E27FC236}">
                    <a16:creationId xmlns:a16="http://schemas.microsoft.com/office/drawing/2014/main" id="{9ABDDF84-1529-2607-4214-56F6E6E4417C}"/>
                  </a:ext>
                </a:extLst>
              </p:cNvPr>
              <p:cNvPicPr>
                <a:picLocks noChangeAspect="1"/>
              </p:cNvPicPr>
              <p:nvPr/>
            </p:nvPicPr>
            <p:blipFill>
              <a:blip r:embed="rId14"/>
              <a:stretch>
                <a:fillRect/>
              </a:stretch>
            </p:blipFill>
            <p:spPr>
              <a:xfrm>
                <a:off x="363897" y="2397058"/>
                <a:ext cx="771525" cy="945856"/>
              </a:xfrm>
              <a:prstGeom prst="rect">
                <a:avLst/>
              </a:prstGeom>
            </p:spPr>
          </p:pic>
          <p:pic>
            <p:nvPicPr>
              <p:cNvPr id="24" name="Picture 23">
                <a:extLst>
                  <a:ext uri="{FF2B5EF4-FFF2-40B4-BE49-F238E27FC236}">
                    <a16:creationId xmlns:a16="http://schemas.microsoft.com/office/drawing/2014/main" id="{FB616BAA-3555-6C93-5D30-D644C8560B90}"/>
                  </a:ext>
                </a:extLst>
              </p:cNvPr>
              <p:cNvPicPr>
                <a:picLocks noChangeAspect="1"/>
              </p:cNvPicPr>
              <p:nvPr/>
            </p:nvPicPr>
            <p:blipFill>
              <a:blip r:embed="rId15"/>
              <a:stretch>
                <a:fillRect/>
              </a:stretch>
            </p:blipFill>
            <p:spPr>
              <a:xfrm>
                <a:off x="1227711" y="2419350"/>
                <a:ext cx="771526" cy="945706"/>
              </a:xfrm>
              <a:prstGeom prst="rect">
                <a:avLst/>
              </a:prstGeom>
            </p:spPr>
          </p:pic>
          <p:pic>
            <p:nvPicPr>
              <p:cNvPr id="25" name="Picture 24">
                <a:extLst>
                  <a:ext uri="{FF2B5EF4-FFF2-40B4-BE49-F238E27FC236}">
                    <a16:creationId xmlns:a16="http://schemas.microsoft.com/office/drawing/2014/main" id="{6CCC2F44-261C-255E-7D86-9E11D151DE17}"/>
                  </a:ext>
                </a:extLst>
              </p:cNvPr>
              <p:cNvPicPr>
                <a:picLocks noChangeAspect="1"/>
              </p:cNvPicPr>
              <p:nvPr/>
            </p:nvPicPr>
            <p:blipFill>
              <a:blip r:embed="rId16"/>
              <a:stretch>
                <a:fillRect/>
              </a:stretch>
            </p:blipFill>
            <p:spPr>
              <a:xfrm>
                <a:off x="2085625" y="2412738"/>
                <a:ext cx="781050" cy="962240"/>
              </a:xfrm>
              <a:prstGeom prst="rect">
                <a:avLst/>
              </a:prstGeom>
            </p:spPr>
          </p:pic>
        </p:grpSp>
        <p:pic>
          <p:nvPicPr>
            <p:cNvPr id="12" name="Picture 11">
              <a:extLst>
                <a:ext uri="{FF2B5EF4-FFF2-40B4-BE49-F238E27FC236}">
                  <a16:creationId xmlns:a16="http://schemas.microsoft.com/office/drawing/2014/main" id="{07B0ADF5-03CF-7685-BEB0-3FFFC9FE5509}"/>
                </a:ext>
              </a:extLst>
            </p:cNvPr>
            <p:cNvPicPr>
              <a:picLocks noChangeAspect="1"/>
            </p:cNvPicPr>
            <p:nvPr/>
          </p:nvPicPr>
          <p:blipFill rotWithShape="1">
            <a:blip r:embed="rId17"/>
            <a:srcRect l="4629" t="13090" r="79227" b="18769"/>
            <a:stretch/>
          </p:blipFill>
          <p:spPr>
            <a:xfrm>
              <a:off x="278095" y="446801"/>
              <a:ext cx="1062160" cy="812467"/>
            </a:xfrm>
            <a:prstGeom prst="rect">
              <a:avLst/>
            </a:prstGeom>
          </p:spPr>
        </p:pic>
      </p:grpSp>
      <p:grpSp>
        <p:nvGrpSpPr>
          <p:cNvPr id="26" name="Group 25">
            <a:extLst>
              <a:ext uri="{FF2B5EF4-FFF2-40B4-BE49-F238E27FC236}">
                <a16:creationId xmlns:a16="http://schemas.microsoft.com/office/drawing/2014/main" id="{C37BC602-2866-7FFE-FD7E-8584FDF2597C}"/>
              </a:ext>
            </a:extLst>
          </p:cNvPr>
          <p:cNvGrpSpPr/>
          <p:nvPr/>
        </p:nvGrpSpPr>
        <p:grpSpPr>
          <a:xfrm>
            <a:off x="5709491" y="3675706"/>
            <a:ext cx="1671723" cy="1200329"/>
            <a:chOff x="261259" y="4068112"/>
            <a:chExt cx="3045613" cy="2382792"/>
          </a:xfrm>
        </p:grpSpPr>
        <p:sp>
          <p:nvSpPr>
            <p:cNvPr id="27" name="Rectangle: Rounded Corners 26">
              <a:extLst>
                <a:ext uri="{FF2B5EF4-FFF2-40B4-BE49-F238E27FC236}">
                  <a16:creationId xmlns:a16="http://schemas.microsoft.com/office/drawing/2014/main" id="{C38DCCC6-12C2-1D77-479C-B7CF5018ABF6}"/>
                </a:ext>
              </a:extLst>
            </p:cNvPr>
            <p:cNvSpPr/>
            <p:nvPr/>
          </p:nvSpPr>
          <p:spPr>
            <a:xfrm>
              <a:off x="295277" y="4171167"/>
              <a:ext cx="3011595" cy="2279737"/>
            </a:xfrm>
            <a:prstGeom prst="roundRect">
              <a:avLst>
                <a:gd name="adj" fmla="val 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a:p>
          </p:txBody>
        </p:sp>
        <p:grpSp>
          <p:nvGrpSpPr>
            <p:cNvPr id="28" name="Group 27">
              <a:extLst>
                <a:ext uri="{FF2B5EF4-FFF2-40B4-BE49-F238E27FC236}">
                  <a16:creationId xmlns:a16="http://schemas.microsoft.com/office/drawing/2014/main" id="{02D417D3-F038-D0EA-1864-C294D0C1E467}"/>
                </a:ext>
              </a:extLst>
            </p:cNvPr>
            <p:cNvGrpSpPr/>
            <p:nvPr/>
          </p:nvGrpSpPr>
          <p:grpSpPr>
            <a:xfrm>
              <a:off x="520378" y="4279242"/>
              <a:ext cx="2561392" cy="2042596"/>
              <a:chOff x="-538166" y="4457817"/>
              <a:chExt cx="2561392" cy="2042596"/>
            </a:xfrm>
          </p:grpSpPr>
          <p:pic>
            <p:nvPicPr>
              <p:cNvPr id="30" name="Picture 29">
                <a:extLst>
                  <a:ext uri="{FF2B5EF4-FFF2-40B4-BE49-F238E27FC236}">
                    <a16:creationId xmlns:a16="http://schemas.microsoft.com/office/drawing/2014/main" id="{CB1995B0-20D9-4179-6280-D317930AD671}"/>
                  </a:ext>
                </a:extLst>
              </p:cNvPr>
              <p:cNvPicPr>
                <a:picLocks noChangeAspect="1"/>
              </p:cNvPicPr>
              <p:nvPr/>
            </p:nvPicPr>
            <p:blipFill rotWithShape="1">
              <a:blip r:embed="rId18"/>
              <a:srcRect/>
              <a:stretch/>
            </p:blipFill>
            <p:spPr>
              <a:xfrm>
                <a:off x="1259072" y="4457817"/>
                <a:ext cx="764154" cy="947962"/>
              </a:xfrm>
              <a:prstGeom prst="rect">
                <a:avLst/>
              </a:prstGeom>
            </p:spPr>
          </p:pic>
          <p:pic>
            <p:nvPicPr>
              <p:cNvPr id="31" name="Picture 30">
                <a:extLst>
                  <a:ext uri="{FF2B5EF4-FFF2-40B4-BE49-F238E27FC236}">
                    <a16:creationId xmlns:a16="http://schemas.microsoft.com/office/drawing/2014/main" id="{1836A1E6-4549-8FB8-0B2D-E69AA5888601}"/>
                  </a:ext>
                </a:extLst>
              </p:cNvPr>
              <p:cNvPicPr>
                <a:picLocks noChangeAspect="1"/>
              </p:cNvPicPr>
              <p:nvPr/>
            </p:nvPicPr>
            <p:blipFill>
              <a:blip r:embed="rId19"/>
              <a:stretch>
                <a:fillRect/>
              </a:stretch>
            </p:blipFill>
            <p:spPr>
              <a:xfrm>
                <a:off x="403390" y="4457817"/>
                <a:ext cx="764154" cy="947962"/>
              </a:xfrm>
              <a:prstGeom prst="rect">
                <a:avLst/>
              </a:prstGeom>
            </p:spPr>
          </p:pic>
          <p:pic>
            <p:nvPicPr>
              <p:cNvPr id="32" name="Picture 31">
                <a:extLst>
                  <a:ext uri="{FF2B5EF4-FFF2-40B4-BE49-F238E27FC236}">
                    <a16:creationId xmlns:a16="http://schemas.microsoft.com/office/drawing/2014/main" id="{3153FC42-1A92-65D1-D49C-5B837A88D135}"/>
                  </a:ext>
                </a:extLst>
              </p:cNvPr>
              <p:cNvPicPr>
                <a:picLocks noChangeAspect="1"/>
              </p:cNvPicPr>
              <p:nvPr/>
            </p:nvPicPr>
            <p:blipFill>
              <a:blip r:embed="rId20"/>
              <a:stretch>
                <a:fillRect/>
              </a:stretch>
            </p:blipFill>
            <p:spPr>
              <a:xfrm>
                <a:off x="358470" y="5464395"/>
                <a:ext cx="764154" cy="944435"/>
              </a:xfrm>
              <a:prstGeom prst="rect">
                <a:avLst/>
              </a:prstGeom>
            </p:spPr>
          </p:pic>
          <p:pic>
            <p:nvPicPr>
              <p:cNvPr id="33" name="Picture 32">
                <a:extLst>
                  <a:ext uri="{FF2B5EF4-FFF2-40B4-BE49-F238E27FC236}">
                    <a16:creationId xmlns:a16="http://schemas.microsoft.com/office/drawing/2014/main" id="{BBD45810-0FCE-F342-C451-194FEA6D7EE2}"/>
                  </a:ext>
                </a:extLst>
              </p:cNvPr>
              <p:cNvPicPr>
                <a:picLocks noChangeAspect="1"/>
              </p:cNvPicPr>
              <p:nvPr/>
            </p:nvPicPr>
            <p:blipFill>
              <a:blip r:embed="rId21"/>
              <a:stretch>
                <a:fillRect/>
              </a:stretch>
            </p:blipFill>
            <p:spPr>
              <a:xfrm>
                <a:off x="1265082" y="5555978"/>
                <a:ext cx="758144" cy="944435"/>
              </a:xfrm>
              <a:prstGeom prst="rect">
                <a:avLst/>
              </a:prstGeom>
            </p:spPr>
          </p:pic>
          <p:pic>
            <p:nvPicPr>
              <p:cNvPr id="34" name="Picture 33">
                <a:extLst>
                  <a:ext uri="{FF2B5EF4-FFF2-40B4-BE49-F238E27FC236}">
                    <a16:creationId xmlns:a16="http://schemas.microsoft.com/office/drawing/2014/main" id="{D767677E-DAE4-93F2-0C88-708E8C1DCFAF}"/>
                  </a:ext>
                </a:extLst>
              </p:cNvPr>
              <p:cNvPicPr>
                <a:picLocks noChangeAspect="1"/>
              </p:cNvPicPr>
              <p:nvPr/>
            </p:nvPicPr>
            <p:blipFill>
              <a:blip r:embed="rId22"/>
              <a:stretch>
                <a:fillRect/>
              </a:stretch>
            </p:blipFill>
            <p:spPr>
              <a:xfrm>
                <a:off x="-538166" y="5525439"/>
                <a:ext cx="758144" cy="944435"/>
              </a:xfrm>
              <a:prstGeom prst="rect">
                <a:avLst/>
              </a:prstGeom>
            </p:spPr>
          </p:pic>
        </p:grpSp>
        <p:pic>
          <p:nvPicPr>
            <p:cNvPr id="29" name="Picture 28">
              <a:extLst>
                <a:ext uri="{FF2B5EF4-FFF2-40B4-BE49-F238E27FC236}">
                  <a16:creationId xmlns:a16="http://schemas.microsoft.com/office/drawing/2014/main" id="{B373E013-6C1A-ECC1-DA6A-D3E0DA60D4D7}"/>
                </a:ext>
              </a:extLst>
            </p:cNvPr>
            <p:cNvPicPr>
              <a:picLocks noChangeAspect="1"/>
            </p:cNvPicPr>
            <p:nvPr/>
          </p:nvPicPr>
          <p:blipFill rotWithShape="1">
            <a:blip r:embed="rId23"/>
            <a:srcRect l="6992" t="17731" r="11890" b="10797"/>
            <a:stretch/>
          </p:blipFill>
          <p:spPr>
            <a:xfrm>
              <a:off x="261259" y="4068112"/>
              <a:ext cx="1144692" cy="887979"/>
            </a:xfrm>
            <a:prstGeom prst="rect">
              <a:avLst/>
            </a:prstGeom>
          </p:spPr>
        </p:pic>
      </p:grpSp>
      <p:grpSp>
        <p:nvGrpSpPr>
          <p:cNvPr id="35" name="Group 34">
            <a:extLst>
              <a:ext uri="{FF2B5EF4-FFF2-40B4-BE49-F238E27FC236}">
                <a16:creationId xmlns:a16="http://schemas.microsoft.com/office/drawing/2014/main" id="{66D2F774-BBA6-B964-3028-EF1F2C79697B}"/>
              </a:ext>
            </a:extLst>
          </p:cNvPr>
          <p:cNvGrpSpPr/>
          <p:nvPr/>
        </p:nvGrpSpPr>
        <p:grpSpPr>
          <a:xfrm>
            <a:off x="5687035" y="5154871"/>
            <a:ext cx="894501" cy="1135767"/>
            <a:chOff x="5042806" y="4171167"/>
            <a:chExt cx="1793377" cy="1998944"/>
          </a:xfrm>
        </p:grpSpPr>
        <p:sp>
          <p:nvSpPr>
            <p:cNvPr id="36" name="Rectangle: Rounded Corners 35">
              <a:extLst>
                <a:ext uri="{FF2B5EF4-FFF2-40B4-BE49-F238E27FC236}">
                  <a16:creationId xmlns:a16="http://schemas.microsoft.com/office/drawing/2014/main" id="{EC75DADE-3618-ACC7-4D0A-367141C4F3E7}"/>
                </a:ext>
              </a:extLst>
            </p:cNvPr>
            <p:cNvSpPr/>
            <p:nvPr/>
          </p:nvSpPr>
          <p:spPr>
            <a:xfrm>
              <a:off x="5042806" y="5008996"/>
              <a:ext cx="1793377" cy="1161115"/>
            </a:xfrm>
            <a:prstGeom prst="roundRect">
              <a:avLst>
                <a:gd name="adj" fmla="val 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5"/>
            </a:p>
          </p:txBody>
        </p:sp>
        <p:grpSp>
          <p:nvGrpSpPr>
            <p:cNvPr id="37" name="Group 36">
              <a:extLst>
                <a:ext uri="{FF2B5EF4-FFF2-40B4-BE49-F238E27FC236}">
                  <a16:creationId xmlns:a16="http://schemas.microsoft.com/office/drawing/2014/main" id="{D004906D-86AA-40E2-9719-09FE658197A3}"/>
                </a:ext>
              </a:extLst>
            </p:cNvPr>
            <p:cNvGrpSpPr/>
            <p:nvPr/>
          </p:nvGrpSpPr>
          <p:grpSpPr>
            <a:xfrm>
              <a:off x="5110119" y="4171167"/>
              <a:ext cx="1694419" cy="1888699"/>
              <a:chOff x="3641929" y="4396837"/>
              <a:chExt cx="1694419" cy="1888699"/>
            </a:xfrm>
          </p:grpSpPr>
          <p:grpSp>
            <p:nvGrpSpPr>
              <p:cNvPr id="38" name="Group 37">
                <a:extLst>
                  <a:ext uri="{FF2B5EF4-FFF2-40B4-BE49-F238E27FC236}">
                    <a16:creationId xmlns:a16="http://schemas.microsoft.com/office/drawing/2014/main" id="{52061F74-EE72-F9E1-3B24-0A2B66BB361E}"/>
                  </a:ext>
                </a:extLst>
              </p:cNvPr>
              <p:cNvGrpSpPr/>
              <p:nvPr/>
            </p:nvGrpSpPr>
            <p:grpSpPr>
              <a:xfrm>
                <a:off x="3671265" y="5340181"/>
                <a:ext cx="1665083" cy="945355"/>
                <a:chOff x="3713605" y="4511182"/>
                <a:chExt cx="1665083" cy="945355"/>
              </a:xfrm>
            </p:grpSpPr>
            <p:pic>
              <p:nvPicPr>
                <p:cNvPr id="40" name="Picture 39">
                  <a:extLst>
                    <a:ext uri="{FF2B5EF4-FFF2-40B4-BE49-F238E27FC236}">
                      <a16:creationId xmlns:a16="http://schemas.microsoft.com/office/drawing/2014/main" id="{B0A8146A-027A-439D-58B1-C3150930FBCA}"/>
                    </a:ext>
                  </a:extLst>
                </p:cNvPr>
                <p:cNvPicPr>
                  <a:picLocks noChangeAspect="1"/>
                </p:cNvPicPr>
                <p:nvPr/>
              </p:nvPicPr>
              <p:blipFill>
                <a:blip r:embed="rId24"/>
                <a:stretch>
                  <a:fillRect/>
                </a:stretch>
              </p:blipFill>
              <p:spPr>
                <a:xfrm>
                  <a:off x="4596561" y="4511182"/>
                  <a:ext cx="782127" cy="944436"/>
                </a:xfrm>
                <a:prstGeom prst="rect">
                  <a:avLst/>
                </a:prstGeom>
              </p:spPr>
            </p:pic>
            <p:pic>
              <p:nvPicPr>
                <p:cNvPr id="41" name="Picture 40">
                  <a:extLst>
                    <a:ext uri="{FF2B5EF4-FFF2-40B4-BE49-F238E27FC236}">
                      <a16:creationId xmlns:a16="http://schemas.microsoft.com/office/drawing/2014/main" id="{3F3D64EF-8241-D803-E509-7BFF04BBCA4E}"/>
                    </a:ext>
                  </a:extLst>
                </p:cNvPr>
                <p:cNvPicPr>
                  <a:picLocks noChangeAspect="1"/>
                </p:cNvPicPr>
                <p:nvPr/>
              </p:nvPicPr>
              <p:blipFill>
                <a:blip r:embed="rId25"/>
                <a:stretch>
                  <a:fillRect/>
                </a:stretch>
              </p:blipFill>
              <p:spPr>
                <a:xfrm>
                  <a:off x="3713605" y="4512101"/>
                  <a:ext cx="764153" cy="944436"/>
                </a:xfrm>
                <a:prstGeom prst="rect">
                  <a:avLst/>
                </a:prstGeom>
              </p:spPr>
            </p:pic>
          </p:grpSp>
          <p:pic>
            <p:nvPicPr>
              <p:cNvPr id="39" name="Picture 38">
                <a:extLst>
                  <a:ext uri="{FF2B5EF4-FFF2-40B4-BE49-F238E27FC236}">
                    <a16:creationId xmlns:a16="http://schemas.microsoft.com/office/drawing/2014/main" id="{55843C32-65F5-A690-44A7-2C888D6717F2}"/>
                  </a:ext>
                </a:extLst>
              </p:cNvPr>
              <p:cNvPicPr>
                <a:picLocks noChangeAspect="1"/>
              </p:cNvPicPr>
              <p:nvPr/>
            </p:nvPicPr>
            <p:blipFill rotWithShape="1">
              <a:blip r:embed="rId26"/>
              <a:srcRect l="10041" t="17100" r="15393" b="19901"/>
              <a:stretch/>
            </p:blipFill>
            <p:spPr>
              <a:xfrm>
                <a:off x="3641929" y="4396837"/>
                <a:ext cx="1079232" cy="731455"/>
              </a:xfrm>
              <a:prstGeom prst="rect">
                <a:avLst/>
              </a:prstGeom>
            </p:spPr>
          </p:pic>
        </p:grpSp>
      </p:grpSp>
      <p:sp>
        <p:nvSpPr>
          <p:cNvPr id="42" name="Cloud 41">
            <a:extLst>
              <a:ext uri="{FF2B5EF4-FFF2-40B4-BE49-F238E27FC236}">
                <a16:creationId xmlns:a16="http://schemas.microsoft.com/office/drawing/2014/main" id="{650FC4EF-66D7-3535-A0E4-259A9335860A}"/>
              </a:ext>
            </a:extLst>
          </p:cNvPr>
          <p:cNvSpPr/>
          <p:nvPr/>
        </p:nvSpPr>
        <p:spPr>
          <a:xfrm>
            <a:off x="6165860" y="163682"/>
            <a:ext cx="2784664" cy="163256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697" dirty="0"/>
              <a:t>The age restriction is a </a:t>
            </a:r>
            <a:r>
              <a:rPr lang="en-GB" sz="1697" b="1" dirty="0"/>
              <a:t>MINIMUM</a:t>
            </a:r>
            <a:r>
              <a:rPr lang="en-GB" sz="1697" dirty="0"/>
              <a:t> age for each platform.</a:t>
            </a:r>
          </a:p>
        </p:txBody>
      </p:sp>
    </p:spTree>
    <p:extLst>
      <p:ext uri="{BB962C8B-B14F-4D97-AF65-F5344CB8AC3E}">
        <p14:creationId xmlns:p14="http://schemas.microsoft.com/office/powerpoint/2010/main" val="2368143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30433" cy="6858000"/>
          </a:xfrm>
          <a:prstGeom prst="rect">
            <a:avLst/>
          </a:prstGeom>
        </p:spPr>
      </p:pic>
      <p:sp>
        <p:nvSpPr>
          <p:cNvPr id="6" name="TextBox 5"/>
          <p:cNvSpPr txBox="1"/>
          <p:nvPr/>
        </p:nvSpPr>
        <p:spPr>
          <a:xfrm>
            <a:off x="1143000" y="698713"/>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7" name="Content Placeholder 2">
            <a:extLst>
              <a:ext uri="{FF2B5EF4-FFF2-40B4-BE49-F238E27FC236}">
                <a16:creationId xmlns:a16="http://schemas.microsoft.com/office/drawing/2014/main" id="{BAC0A9EA-F95E-46F2-7279-D529E6EA10CD}"/>
              </a:ext>
            </a:extLst>
          </p:cNvPr>
          <p:cNvSpPr txBox="1">
            <a:spLocks/>
          </p:cNvSpPr>
          <p:nvPr/>
        </p:nvSpPr>
        <p:spPr>
          <a:xfrm>
            <a:off x="312629" y="225916"/>
            <a:ext cx="7082077" cy="49891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2000" b="1" i="0" u="sng" strike="noStrike" kern="1200" cap="none" spc="0" normalizeH="0" baseline="0" noProof="0" dirty="0">
                <a:ln>
                  <a:noFill/>
                </a:ln>
                <a:solidFill>
                  <a:sysClr val="windowText" lastClr="000000"/>
                </a:solidFill>
                <a:effectLst/>
                <a:uLnTx/>
                <a:uFillTx/>
                <a:latin typeface="Sassoon Infant Std" panose="020B0503020103030203" pitchFamily="34" charset="0"/>
              </a:rPr>
              <a:t>Road Safety </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0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Please remember to walk, cycle or scoot to school – it is probably quicker!</a:t>
            </a:r>
          </a:p>
          <a:p>
            <a:pPr marL="0" marR="0" lvl="0" indent="0" algn="l" defTabSz="914400" rtl="0" eaLnBrk="1" fontAlgn="auto" latinLnBrk="0" hangingPunct="1">
              <a:lnSpc>
                <a:spcPct val="90000"/>
              </a:lnSpc>
              <a:spcBef>
                <a:spcPts val="1000"/>
              </a:spcBef>
              <a:spcAft>
                <a:spcPts val="0"/>
              </a:spcAft>
              <a:buClrTx/>
              <a:buSzTx/>
              <a:buNone/>
              <a:tabLst/>
              <a:defRPr/>
            </a:pPr>
            <a:endParaRPr lang="en-GB" sz="2000" dirty="0">
              <a:solidFill>
                <a:sysClr val="windowText" lastClr="000000"/>
              </a:solidFill>
              <a:latin typeface="Sassoon Infant Std" panose="020B0503020103030203"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0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If you have to drive, please park carefully and turn off your engine.</a:t>
            </a:r>
          </a:p>
          <a:p>
            <a:pPr marL="0" marR="0" lvl="0" indent="0" algn="l" defTabSz="914400" rtl="0" eaLnBrk="1" fontAlgn="auto" latinLnBrk="0" hangingPunct="1">
              <a:lnSpc>
                <a:spcPct val="90000"/>
              </a:lnSpc>
              <a:spcBef>
                <a:spcPts val="1000"/>
              </a:spcBef>
              <a:spcAft>
                <a:spcPts val="0"/>
              </a:spcAft>
              <a:buClrTx/>
              <a:buSzTx/>
              <a:buNone/>
              <a:tabLst/>
              <a:defRPr/>
            </a:pPr>
            <a:endParaRPr lang="en-GB" sz="2000" dirty="0">
              <a:solidFill>
                <a:sysClr val="windowText" lastClr="000000"/>
              </a:solidFill>
              <a:latin typeface="Sassoon Infant Std" panose="020B0503020103030203"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0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Please walk safely with your child and cross in a safe place. </a:t>
            </a:r>
          </a:p>
        </p:txBody>
      </p:sp>
      <p:pic>
        <p:nvPicPr>
          <p:cNvPr id="44" name="Picture 43">
            <a:extLst>
              <a:ext uri="{FF2B5EF4-FFF2-40B4-BE49-F238E27FC236}">
                <a16:creationId xmlns:a16="http://schemas.microsoft.com/office/drawing/2014/main" id="{AE9BD41D-F998-72BF-6C02-A73DFDE501CE}"/>
              </a:ext>
            </a:extLst>
          </p:cNvPr>
          <p:cNvPicPr>
            <a:picLocks noChangeAspect="1"/>
          </p:cNvPicPr>
          <p:nvPr/>
        </p:nvPicPr>
        <p:blipFill>
          <a:blip r:embed="rId3"/>
          <a:stretch>
            <a:fillRect/>
          </a:stretch>
        </p:blipFill>
        <p:spPr>
          <a:xfrm>
            <a:off x="2628629" y="3487141"/>
            <a:ext cx="3886742" cy="2943636"/>
          </a:xfrm>
          <a:prstGeom prst="rect">
            <a:avLst/>
          </a:prstGeom>
        </p:spPr>
      </p:pic>
    </p:spTree>
    <p:extLst>
      <p:ext uri="{BB962C8B-B14F-4D97-AF65-F5344CB8AC3E}">
        <p14:creationId xmlns:p14="http://schemas.microsoft.com/office/powerpoint/2010/main" val="387952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a:extLst>
              <a:ext uri="{FF2B5EF4-FFF2-40B4-BE49-F238E27FC236}">
                <a16:creationId xmlns:a16="http://schemas.microsoft.com/office/drawing/2014/main" id="{05162241-9B6A-F79A-FD20-DA0164EF9F02}"/>
              </a:ext>
            </a:extLst>
          </p:cNvPr>
          <p:cNvSpPr txBox="1"/>
          <p:nvPr/>
        </p:nvSpPr>
        <p:spPr>
          <a:xfrm>
            <a:off x="1143000" y="366495"/>
            <a:ext cx="6671398" cy="954107"/>
          </a:xfrm>
          <a:prstGeom prst="rect">
            <a:avLst/>
          </a:prstGeom>
          <a:noFill/>
        </p:spPr>
        <p:txBody>
          <a:bodyPr wrap="square" rtlCol="0">
            <a:spAutoFit/>
          </a:bodyPr>
          <a:lstStyle/>
          <a:p>
            <a:pPr algn="ctr"/>
            <a:r>
              <a:rPr lang="en-US" sz="2800" b="1" u="sng" dirty="0">
                <a:latin typeface="Sassoon Infant Std" panose="020B0503020103030203" pitchFamily="34" charset="0"/>
                <a:cs typeface="Calibri" panose="020F0502020204030204" pitchFamily="34" charset="0"/>
              </a:rPr>
              <a:t>Attendance</a:t>
            </a:r>
            <a:endParaRPr lang="en-US" sz="2800" dirty="0">
              <a:latin typeface="Sassoon Infant Std" panose="020B0503020103030203" pitchFamily="34" charset="0"/>
            </a:endParaRPr>
          </a:p>
          <a:p>
            <a:pPr marL="457200" indent="-457200">
              <a:buFont typeface="Arial" panose="020B0604020202020204" pitchFamily="34" charset="0"/>
              <a:buChar char="•"/>
            </a:pPr>
            <a:endParaRPr lang="en-GB" sz="2800" dirty="0">
              <a:latin typeface="Comic Sans MS" panose="030F0702030302020204" pitchFamily="66" charset="0"/>
            </a:endParaRPr>
          </a:p>
        </p:txBody>
      </p:sp>
      <p:pic>
        <p:nvPicPr>
          <p:cNvPr id="9" name="Picture 8">
            <a:extLst>
              <a:ext uri="{FF2B5EF4-FFF2-40B4-BE49-F238E27FC236}">
                <a16:creationId xmlns:a16="http://schemas.microsoft.com/office/drawing/2014/main" id="{46A4FEC9-D47D-3CEC-C320-4D1A88FC9D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815" y="854912"/>
            <a:ext cx="7346950" cy="5731510"/>
          </a:xfrm>
          <a:prstGeom prst="rect">
            <a:avLst/>
          </a:prstGeom>
          <a:noFill/>
          <a:ln>
            <a:noFill/>
          </a:ln>
        </p:spPr>
      </p:pic>
    </p:spTree>
    <p:extLst>
      <p:ext uri="{BB962C8B-B14F-4D97-AF65-F5344CB8AC3E}">
        <p14:creationId xmlns:p14="http://schemas.microsoft.com/office/powerpoint/2010/main" val="1259719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3" y="10628"/>
            <a:ext cx="9226193" cy="6998669"/>
          </a:xfrm>
          <a:prstGeom prst="rect">
            <a:avLst/>
          </a:prstGeom>
        </p:spPr>
      </p:pic>
      <p:sp>
        <p:nvSpPr>
          <p:cNvPr id="6" name="TextBox 5"/>
          <p:cNvSpPr txBox="1"/>
          <p:nvPr/>
        </p:nvSpPr>
        <p:spPr>
          <a:xfrm>
            <a:off x="457200" y="624472"/>
            <a:ext cx="6153007" cy="5632311"/>
          </a:xfrm>
          <a:prstGeom prst="rect">
            <a:avLst/>
          </a:prstGeom>
          <a:noFill/>
        </p:spPr>
        <p:txBody>
          <a:bodyPr wrap="square" rtlCol="0">
            <a:spAutoFit/>
          </a:bodyPr>
          <a:lstStyle/>
          <a:p>
            <a:r>
              <a:rPr lang="en-US" sz="2400" b="1" u="sng" dirty="0">
                <a:latin typeface="Sassoon Infant Std" panose="020B0503020103030203" pitchFamily="34" charset="0"/>
                <a:cs typeface="Calibri" panose="020F0502020204030204" pitchFamily="34" charset="0"/>
              </a:rPr>
              <a:t>Our Vision</a:t>
            </a:r>
          </a:p>
          <a:p>
            <a:endParaRPr lang="en-US" sz="2400" b="1" u="sng" dirty="0">
              <a:solidFill>
                <a:schemeClr val="accent6">
                  <a:lumMod val="50000"/>
                </a:schemeClr>
              </a:solidFill>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We want happy, engaged leaners within a</a:t>
            </a:r>
          </a:p>
          <a:p>
            <a:r>
              <a:rPr lang="en-US" sz="2400" dirty="0">
                <a:latin typeface="Sassoon Infant Std" panose="020B0503020103030203" pitchFamily="34" charset="0"/>
                <a:cs typeface="Calibri" panose="020F0502020204030204" pitchFamily="34" charset="0"/>
              </a:rPr>
              <a:t>beautiful, authentic learning space that is calm </a:t>
            </a:r>
          </a:p>
          <a:p>
            <a:r>
              <a:rPr lang="en-US" sz="2400" dirty="0">
                <a:latin typeface="Sassoon Infant Std" panose="020B0503020103030203" pitchFamily="34" charset="0"/>
                <a:cs typeface="Calibri" panose="020F0502020204030204" pitchFamily="34" charset="0"/>
              </a:rPr>
              <a:t>and consistent. </a:t>
            </a:r>
          </a:p>
          <a:p>
            <a:endParaRPr lang="en-US" sz="2400" dirty="0">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We use natural, versatile, open-ended resources that are carefully chosen to provoke creativity, wonder and concentration both inside and outside. </a:t>
            </a:r>
          </a:p>
          <a:p>
            <a:endParaRPr lang="en-US" sz="2400" dirty="0">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We want an environment where children are confident to take risks and problem solve whilst learning both knowledge and skills and where the natural world takes center stage.</a:t>
            </a:r>
            <a:endParaRPr lang="en-US" sz="3200" dirty="0">
              <a:latin typeface="Sassoon Infant Std" panose="020B0503020103030203" pitchFamily="34" charset="0"/>
            </a:endParaRPr>
          </a:p>
        </p:txBody>
      </p:sp>
    </p:spTree>
    <p:extLst>
      <p:ext uri="{BB962C8B-B14F-4D97-AF65-F5344CB8AC3E}">
        <p14:creationId xmlns:p14="http://schemas.microsoft.com/office/powerpoint/2010/main" val="1798497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a:extLst>
              <a:ext uri="{FF2B5EF4-FFF2-40B4-BE49-F238E27FC236}">
                <a16:creationId xmlns:a16="http://schemas.microsoft.com/office/drawing/2014/main" id="{05162241-9B6A-F79A-FD20-DA0164EF9F02}"/>
              </a:ext>
            </a:extLst>
          </p:cNvPr>
          <p:cNvSpPr txBox="1"/>
          <p:nvPr/>
        </p:nvSpPr>
        <p:spPr>
          <a:xfrm>
            <a:off x="1143000" y="521157"/>
            <a:ext cx="6671398" cy="3908762"/>
          </a:xfrm>
          <a:prstGeom prst="rect">
            <a:avLst/>
          </a:prstGeom>
          <a:noFill/>
        </p:spPr>
        <p:txBody>
          <a:bodyPr wrap="square" rtlCol="0">
            <a:spAutoFit/>
          </a:bodyPr>
          <a:lstStyle/>
          <a:p>
            <a:pPr algn="ctr"/>
            <a:r>
              <a:rPr lang="en-US" sz="3200" dirty="0">
                <a:latin typeface="Sassoon Infant Std" panose="020B0503020103030203" pitchFamily="34" charset="0"/>
                <a:cs typeface="Calibri Light" panose="020F0302020204030204" pitchFamily="34" charset="0"/>
              </a:rPr>
              <a:t>Can you help?</a:t>
            </a:r>
          </a:p>
          <a:p>
            <a:pPr algn="ctr"/>
            <a:endParaRPr lang="en-US" sz="3200" dirty="0">
              <a:latin typeface="Sassoon Infant Std" panose="020B0503020103030203" pitchFamily="34" charset="0"/>
              <a:cs typeface="Calibri Light" panose="020F0302020204030204" pitchFamily="34" charset="0"/>
            </a:endParaRPr>
          </a:p>
          <a:p>
            <a:pPr algn="ctr"/>
            <a:r>
              <a:rPr lang="en-US" sz="3200" dirty="0">
                <a:latin typeface="Sassoon Infant Std" panose="020B0503020103030203" pitchFamily="34" charset="0"/>
                <a:cs typeface="Calibri Light" panose="020F0302020204030204" pitchFamily="34" charset="0"/>
              </a:rPr>
              <a:t>We would love to have some reading volunteers in school. Is this something you would be interested in? Please let us know </a:t>
            </a:r>
            <a:r>
              <a:rPr lang="en-US" sz="3200" dirty="0">
                <a:latin typeface="Sassoon Infant Std" panose="020B0503020103030203" pitchFamily="34" charset="0"/>
                <a:cs typeface="Calibri Light" panose="020F0302020204030204" pitchFamily="34" charset="0"/>
                <a:sym typeface="Wingdings" panose="05000000000000000000" pitchFamily="2" charset="2"/>
              </a:rPr>
              <a:t> </a:t>
            </a:r>
            <a:endParaRPr lang="en-US" sz="3200" dirty="0">
              <a:latin typeface="Sassoon Infant Std" panose="020B0503020103030203" pitchFamily="34" charset="0"/>
              <a:cs typeface="Calibri Light" panose="020F0302020204030204" pitchFamily="34" charset="0"/>
            </a:endParaRPr>
          </a:p>
          <a:p>
            <a:pPr marL="457200" indent="-457200">
              <a:buFont typeface="Arial" panose="020B0604020202020204" pitchFamily="34" charset="0"/>
              <a:buChar char="•"/>
            </a:pPr>
            <a:endParaRPr lang="en-GB" sz="2800" dirty="0">
              <a:latin typeface="Comic Sans MS" panose="030F0702030302020204" pitchFamily="66" charset="0"/>
            </a:endParaRPr>
          </a:p>
          <a:p>
            <a:pPr marL="457200" indent="-457200">
              <a:buFont typeface="Arial" panose="020B0604020202020204" pitchFamily="34" charset="0"/>
              <a:buChar char="•"/>
            </a:pPr>
            <a:endParaRPr lang="en-GB" sz="2800" dirty="0">
              <a:latin typeface="Comic Sans MS" panose="030F0702030302020204" pitchFamily="66" charset="0"/>
            </a:endParaRPr>
          </a:p>
        </p:txBody>
      </p:sp>
      <p:sp>
        <p:nvSpPr>
          <p:cNvPr id="6" name="TextBox 5">
            <a:extLst>
              <a:ext uri="{FF2B5EF4-FFF2-40B4-BE49-F238E27FC236}">
                <a16:creationId xmlns:a16="http://schemas.microsoft.com/office/drawing/2014/main" id="{B70F9FB6-2746-0A5A-89B9-9CFD51576B00}"/>
              </a:ext>
            </a:extLst>
          </p:cNvPr>
          <p:cNvSpPr txBox="1"/>
          <p:nvPr/>
        </p:nvSpPr>
        <p:spPr>
          <a:xfrm>
            <a:off x="2458089" y="4426803"/>
            <a:ext cx="4900474" cy="830997"/>
          </a:xfrm>
          <a:prstGeom prst="rect">
            <a:avLst/>
          </a:prstGeom>
          <a:noFill/>
        </p:spPr>
        <p:txBody>
          <a:bodyPr wrap="square" rtlCol="0">
            <a:spAutoFit/>
          </a:bodyPr>
          <a:lstStyle/>
          <a:p>
            <a:r>
              <a:rPr lang="en-GB" sz="4800" dirty="0">
                <a:latin typeface="Sassoon Infant Std" panose="020B0503020103030203" pitchFamily="34" charset="0"/>
              </a:rPr>
              <a:t>Any Questions?</a:t>
            </a:r>
          </a:p>
        </p:txBody>
      </p:sp>
    </p:spTree>
    <p:extLst>
      <p:ext uri="{BB962C8B-B14F-4D97-AF65-F5344CB8AC3E}">
        <p14:creationId xmlns:p14="http://schemas.microsoft.com/office/powerpoint/2010/main" val="416082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15919" cy="6911939"/>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385282" y="425419"/>
            <a:ext cx="7377251" cy="5847755"/>
          </a:xfrm>
          <a:prstGeom prst="rect">
            <a:avLst/>
          </a:prstGeom>
          <a:noFill/>
        </p:spPr>
        <p:txBody>
          <a:bodyPr wrap="square" rtlCol="0">
            <a:spAutoFit/>
          </a:bodyPr>
          <a:lstStyle/>
          <a:p>
            <a:r>
              <a:rPr lang="en-US" sz="2400" b="1" u="sng" dirty="0">
                <a:latin typeface="Sassoon Infant Std" panose="020B0503020103030203" pitchFamily="34" charset="0"/>
                <a:cs typeface="Calibri" panose="020F0502020204030204" pitchFamily="34" charset="0"/>
              </a:rPr>
              <a:t>What uniform does your child need in Nursery?</a:t>
            </a:r>
          </a:p>
          <a:p>
            <a:endParaRPr lang="en-US" sz="1600" dirty="0">
              <a:latin typeface="Sassoon Infant Std" panose="020B0503020103030203" pitchFamily="34" charset="0"/>
              <a:cs typeface="Calibri" panose="020F0502020204030204" pitchFamily="34" charset="0"/>
            </a:endParaRPr>
          </a:p>
          <a:p>
            <a:r>
              <a:rPr lang="en-US" sz="2200" dirty="0">
                <a:latin typeface="Sassoon Infant Std" panose="020B0503020103030203" pitchFamily="34" charset="0"/>
                <a:cs typeface="Calibri" panose="020F0502020204030204" pitchFamily="34" charset="0"/>
              </a:rPr>
              <a:t>School uniform:</a:t>
            </a:r>
          </a:p>
          <a:p>
            <a:endParaRPr lang="en-US" sz="2200" dirty="0">
              <a:latin typeface="Sassoon Infant Std" panose="020B0503020103030203" pitchFamily="34" charset="0"/>
              <a:cs typeface="Calibri" panose="020F0502020204030204" pitchFamily="34" charset="0"/>
            </a:endParaRPr>
          </a:p>
          <a:p>
            <a:pPr marL="342900" indent="-342900">
              <a:buFontTx/>
              <a:buChar char="-"/>
            </a:pPr>
            <a:r>
              <a:rPr lang="en-US" sz="2200" dirty="0">
                <a:latin typeface="Sassoon Infant Std" panose="020B0503020103030203" pitchFamily="34" charset="0"/>
                <a:cs typeface="Calibri" panose="020F0502020204030204" pitchFamily="34" charset="0"/>
              </a:rPr>
              <a:t>Grey school jumper/cardigan </a:t>
            </a:r>
          </a:p>
          <a:p>
            <a:pPr marL="342900" indent="-342900">
              <a:buFontTx/>
              <a:buChar char="-"/>
            </a:pPr>
            <a:endParaRPr lang="en-US" sz="2200" dirty="0">
              <a:latin typeface="Sassoon Infant Std" panose="020B0503020103030203" pitchFamily="34" charset="0"/>
              <a:cs typeface="Calibri" panose="020F0502020204030204" pitchFamily="34" charset="0"/>
            </a:endParaRPr>
          </a:p>
          <a:p>
            <a:pPr marL="342900" indent="-342900">
              <a:buFontTx/>
              <a:buChar char="-"/>
            </a:pPr>
            <a:r>
              <a:rPr lang="en-US" sz="2200" dirty="0">
                <a:latin typeface="Sassoon Infant Std" panose="020B0503020103030203" pitchFamily="34" charset="0"/>
                <a:cs typeface="Calibri" panose="020F0502020204030204" pitchFamily="34" charset="0"/>
              </a:rPr>
              <a:t>White polo t-shirt</a:t>
            </a:r>
          </a:p>
          <a:p>
            <a:pPr marL="342900" indent="-342900">
              <a:buFontTx/>
              <a:buChar char="-"/>
            </a:pPr>
            <a:endParaRPr lang="en-US" sz="2200" dirty="0">
              <a:latin typeface="Sassoon Infant Std" panose="020B0503020103030203" pitchFamily="34" charset="0"/>
              <a:cs typeface="Calibri" panose="020F0502020204030204" pitchFamily="34" charset="0"/>
            </a:endParaRPr>
          </a:p>
          <a:p>
            <a:pPr marL="342900" indent="-342900">
              <a:buFontTx/>
              <a:buChar char="-"/>
            </a:pPr>
            <a:r>
              <a:rPr lang="en-US" sz="2200" dirty="0">
                <a:latin typeface="Sassoon Infant Std" panose="020B0503020103030203" pitchFamily="34" charset="0"/>
                <a:cs typeface="Calibri" panose="020F0502020204030204" pitchFamily="34" charset="0"/>
              </a:rPr>
              <a:t>Grey tracksuit bottoms</a:t>
            </a:r>
          </a:p>
          <a:p>
            <a:pPr marL="342900" indent="-342900">
              <a:buFontTx/>
              <a:buChar char="-"/>
            </a:pPr>
            <a:endParaRPr lang="en-US" sz="2200" dirty="0">
              <a:latin typeface="Sassoon Infant Std" panose="020B0503020103030203" pitchFamily="34" charset="0"/>
              <a:cs typeface="Calibri" panose="020F0502020204030204" pitchFamily="34" charset="0"/>
            </a:endParaRPr>
          </a:p>
          <a:p>
            <a:pPr marL="342900" indent="-342900">
              <a:buFontTx/>
              <a:buChar char="-"/>
            </a:pPr>
            <a:r>
              <a:rPr lang="en-US" sz="2200" dirty="0">
                <a:latin typeface="Sassoon Infant Std" panose="020B0503020103030203" pitchFamily="34" charset="0"/>
                <a:cs typeface="Calibri" panose="020F0502020204030204" pitchFamily="34" charset="0"/>
              </a:rPr>
              <a:t>Black shoes/trainers</a:t>
            </a:r>
          </a:p>
          <a:p>
            <a:endParaRPr lang="en-US" sz="2200" dirty="0">
              <a:latin typeface="Sassoon Infant Std" panose="020B0503020103030203" pitchFamily="34" charset="0"/>
              <a:cs typeface="Calibri" panose="020F0502020204030204" pitchFamily="34" charset="0"/>
            </a:endParaRPr>
          </a:p>
          <a:p>
            <a:pPr marL="342900" indent="-342900">
              <a:buFontTx/>
              <a:buChar char="-"/>
            </a:pPr>
            <a:r>
              <a:rPr lang="en-US" sz="2200" dirty="0">
                <a:latin typeface="Sassoon Infant Std" panose="020B0503020103030203" pitchFamily="34" charset="0"/>
                <a:cs typeface="Calibri" panose="020F0502020204030204" pitchFamily="34" charset="0"/>
              </a:rPr>
              <a:t>School dress or shorts in summer</a:t>
            </a:r>
          </a:p>
          <a:p>
            <a:pPr marL="342900" indent="-342900">
              <a:buFontTx/>
              <a:buChar char="-"/>
            </a:pPr>
            <a:endParaRPr lang="en-US" sz="2200" dirty="0">
              <a:latin typeface="Sassoon Infant Std" panose="020B0503020103030203" pitchFamily="34" charset="0"/>
              <a:cs typeface="Calibri" panose="020F0502020204030204" pitchFamily="34" charset="0"/>
            </a:endParaRPr>
          </a:p>
          <a:p>
            <a:pPr marL="342900" indent="-342900">
              <a:buFontTx/>
              <a:buChar char="-"/>
            </a:pPr>
            <a:r>
              <a:rPr lang="en-US" sz="2200" dirty="0">
                <a:latin typeface="Sassoon Infant Std" panose="020B0503020103030203" pitchFamily="34" charset="0"/>
                <a:cs typeface="Calibri" panose="020F0502020204030204" pitchFamily="34" charset="0"/>
              </a:rPr>
              <a:t>No </a:t>
            </a:r>
            <a:r>
              <a:rPr lang="en-US" sz="2200" dirty="0" err="1">
                <a:latin typeface="Sassoon Infant Std" panose="020B0503020103030203" pitchFamily="34" charset="0"/>
                <a:cs typeface="Calibri" panose="020F0502020204030204" pitchFamily="34" charset="0"/>
              </a:rPr>
              <a:t>jewellery</a:t>
            </a:r>
            <a:r>
              <a:rPr lang="en-US" sz="2200" dirty="0">
                <a:latin typeface="Sassoon Infant Std" panose="020B0503020103030203" pitchFamily="34" charset="0"/>
                <a:cs typeface="Calibri" panose="020F0502020204030204" pitchFamily="34" charset="0"/>
              </a:rPr>
              <a:t> please except for small studs.</a:t>
            </a:r>
          </a:p>
          <a:p>
            <a:pPr algn="ctr"/>
            <a:endParaRPr lang="en-US" sz="2400" b="1" dirty="0">
              <a:latin typeface="Sassoon Infant Std" panose="020B0503020103030203" pitchFamily="34" charset="0"/>
              <a:cs typeface="Calibri" panose="020F0502020204030204" pitchFamily="34" charset="0"/>
            </a:endParaRPr>
          </a:p>
          <a:p>
            <a:pPr algn="ctr"/>
            <a:r>
              <a:rPr lang="en-US" sz="2400" b="1" dirty="0">
                <a:latin typeface="Sassoon Infant Std" panose="020B0503020103030203" pitchFamily="34" charset="0"/>
                <a:cs typeface="Calibri" panose="020F0502020204030204" pitchFamily="34" charset="0"/>
              </a:rPr>
              <a:t>Please name everything!</a:t>
            </a:r>
          </a:p>
        </p:txBody>
      </p:sp>
      <p:sp>
        <p:nvSpPr>
          <p:cNvPr id="9" name="TextBox 8"/>
          <p:cNvSpPr txBox="1"/>
          <p:nvPr/>
        </p:nvSpPr>
        <p:spPr>
          <a:xfrm>
            <a:off x="5705205" y="1227909"/>
            <a:ext cx="3213462" cy="3513909"/>
          </a:xfrm>
          <a:prstGeom prst="rect">
            <a:avLst/>
          </a:prstGeom>
          <a:noFill/>
        </p:spPr>
        <p:txBody>
          <a:bodyPr wrap="square" rtlCol="0">
            <a:spAutoFit/>
          </a:bodyPr>
          <a:lstStyle/>
          <a:p>
            <a:endParaRPr lang="en-GB"/>
          </a:p>
        </p:txBody>
      </p:sp>
      <p:pic>
        <p:nvPicPr>
          <p:cNvPr id="11" name="Picture 10">
            <a:extLst>
              <a:ext uri="{FF2B5EF4-FFF2-40B4-BE49-F238E27FC236}">
                <a16:creationId xmlns:a16="http://schemas.microsoft.com/office/drawing/2014/main" id="{01D6F4DE-AE9C-214E-68E2-5F05C0DF4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180" y="1207863"/>
            <a:ext cx="1768566" cy="3668678"/>
          </a:xfrm>
          <a:prstGeom prst="rect">
            <a:avLst/>
          </a:prstGeom>
          <a:ln w="88900" cap="sq" cmpd="thickThin">
            <a:solidFill>
              <a:srgbClr val="00B050"/>
            </a:solidFill>
            <a:prstDash val="solid"/>
            <a:miter lim="800000"/>
          </a:ln>
          <a:effectLst>
            <a:innerShdw blurRad="76200">
              <a:srgbClr val="000000"/>
            </a:innerShdw>
          </a:effectLst>
        </p:spPr>
      </p:pic>
    </p:spTree>
    <p:extLst>
      <p:ext uri="{BB962C8B-B14F-4D97-AF65-F5344CB8AC3E}">
        <p14:creationId xmlns:p14="http://schemas.microsoft.com/office/powerpoint/2010/main" val="3340667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475287" y="396697"/>
            <a:ext cx="6185014" cy="3662541"/>
          </a:xfrm>
          <a:prstGeom prst="rect">
            <a:avLst/>
          </a:prstGeom>
          <a:noFill/>
        </p:spPr>
        <p:txBody>
          <a:bodyPr wrap="square" rtlCol="0">
            <a:spAutoFit/>
          </a:bodyPr>
          <a:lstStyle/>
          <a:p>
            <a:r>
              <a:rPr lang="en-US" sz="2400" b="1" u="sng" dirty="0">
                <a:latin typeface="Sassoon Infant Std" panose="020B0503020103030203" pitchFamily="34" charset="0"/>
                <a:cs typeface="Calibri" panose="020F0502020204030204" pitchFamily="34" charset="0"/>
              </a:rPr>
              <a:t>What else does your child need in Nursery?</a:t>
            </a:r>
          </a:p>
          <a:p>
            <a:endParaRPr lang="en-US" sz="1600" dirty="0">
              <a:latin typeface="Sassoon Infant Std" panose="020B0503020103030203" pitchFamily="34" charset="0"/>
              <a:cs typeface="Calibri" panose="020F0502020204030204" pitchFamily="34" charset="0"/>
            </a:endParaRPr>
          </a:p>
          <a:p>
            <a:endParaRPr lang="en-US" sz="2400" dirty="0">
              <a:latin typeface="Sassoon Infant Std" panose="020B0503020103030203" pitchFamily="34" charset="0"/>
              <a:cs typeface="Calibri" panose="020F0502020204030204" pitchFamily="34" charset="0"/>
            </a:endParaRPr>
          </a:p>
          <a:p>
            <a:pPr marL="285750" indent="-28575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Water bottle (with only water)</a:t>
            </a:r>
          </a:p>
          <a:p>
            <a:pPr marL="285750" indent="-285750">
              <a:buFont typeface="Arial" panose="020B0604020202020204" pitchFamily="34" charset="0"/>
              <a:buChar char="•"/>
            </a:pPr>
            <a:endParaRPr lang="en-US" sz="2400" dirty="0">
              <a:latin typeface="Sassoon Infant Std" panose="020B0503020103030203" pitchFamily="34" charset="0"/>
              <a:cs typeface="Calibri" panose="020F0502020204030204" pitchFamily="34" charset="0"/>
            </a:endParaRPr>
          </a:p>
          <a:p>
            <a:pPr marL="285750" indent="-28575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Wellies and waterproofs</a:t>
            </a:r>
          </a:p>
          <a:p>
            <a:pPr marL="285750" indent="-285750">
              <a:buFont typeface="Arial" panose="020B0604020202020204" pitchFamily="34" charset="0"/>
              <a:buChar char="•"/>
            </a:pPr>
            <a:endParaRPr lang="en-US" sz="2400" dirty="0">
              <a:latin typeface="Sassoon Infant Std" panose="020B0503020103030203" pitchFamily="34" charset="0"/>
              <a:cs typeface="Calibri" panose="020F0502020204030204" pitchFamily="34" charset="0"/>
            </a:endParaRPr>
          </a:p>
          <a:p>
            <a:pPr marL="285750" indent="-28575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Spare clothes (named) in a named bag to keep in school</a:t>
            </a:r>
            <a:endParaRPr lang="en-US" sz="2400" b="1" dirty="0">
              <a:latin typeface="Sassoon Infant Std" panose="020B0503020103030203" pitchFamily="34" charset="0"/>
              <a:cs typeface="Calibri" panose="020F0502020204030204" pitchFamily="34" charset="0"/>
            </a:endParaRPr>
          </a:p>
          <a:p>
            <a:pPr algn="ctr"/>
            <a:r>
              <a:rPr lang="en-US" sz="2400" b="1" dirty="0">
                <a:latin typeface="Sassoon Infant Std" panose="020B0503020103030203" pitchFamily="34" charset="0"/>
                <a:cs typeface="Calibri" panose="020F0502020204030204" pitchFamily="34" charset="0"/>
              </a:rPr>
              <a:t>Please name everything!</a:t>
            </a:r>
          </a:p>
        </p:txBody>
      </p:sp>
      <p:sp>
        <p:nvSpPr>
          <p:cNvPr id="9" name="TextBox 8"/>
          <p:cNvSpPr txBox="1"/>
          <p:nvPr/>
        </p:nvSpPr>
        <p:spPr>
          <a:xfrm>
            <a:off x="5720025" y="1199230"/>
            <a:ext cx="3213462" cy="3513909"/>
          </a:xfrm>
          <a:prstGeom prst="rect">
            <a:avLst/>
          </a:prstGeom>
          <a:noFill/>
        </p:spPr>
        <p:txBody>
          <a:bodyPr wrap="square" rtlCol="0">
            <a:spAutoFit/>
          </a:bodyPr>
          <a:lstStyle/>
          <a:p>
            <a:endParaRPr lang="en-GB"/>
          </a:p>
        </p:txBody>
      </p:sp>
      <p:pic>
        <p:nvPicPr>
          <p:cNvPr id="8" name="Picture 7">
            <a:extLst>
              <a:ext uri="{FF2B5EF4-FFF2-40B4-BE49-F238E27FC236}">
                <a16:creationId xmlns:a16="http://schemas.microsoft.com/office/drawing/2014/main" id="{A7BFEC82-DCF1-DE1C-F78E-2C34367AF24F}"/>
              </a:ext>
            </a:extLst>
          </p:cNvPr>
          <p:cNvPicPr>
            <a:picLocks noChangeAspect="1"/>
          </p:cNvPicPr>
          <p:nvPr/>
        </p:nvPicPr>
        <p:blipFill>
          <a:blip r:embed="rId3"/>
          <a:stretch>
            <a:fillRect/>
          </a:stretch>
        </p:blipFill>
        <p:spPr>
          <a:xfrm>
            <a:off x="2309627" y="4135364"/>
            <a:ext cx="2709008" cy="2387600"/>
          </a:xfrm>
          <a:prstGeom prst="rect">
            <a:avLst/>
          </a:prstGeom>
        </p:spPr>
      </p:pic>
      <p:pic>
        <p:nvPicPr>
          <p:cNvPr id="11" name="Picture 10" descr="A group of children playing in mud&#10;&#10;Description automatically generated with medium confidence">
            <a:extLst>
              <a:ext uri="{FF2B5EF4-FFF2-40B4-BE49-F238E27FC236}">
                <a16:creationId xmlns:a16="http://schemas.microsoft.com/office/drawing/2014/main" id="{23CFB827-145A-0FE1-BAE4-C370AE9C3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7388" y="979480"/>
            <a:ext cx="2768605" cy="1841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5100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428"/>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368424" y="348346"/>
            <a:ext cx="6185014" cy="6001643"/>
          </a:xfrm>
          <a:prstGeom prst="rect">
            <a:avLst/>
          </a:prstGeom>
          <a:noFill/>
        </p:spPr>
        <p:txBody>
          <a:bodyPr wrap="square" rtlCol="0">
            <a:spAutoFit/>
          </a:bodyPr>
          <a:lstStyle/>
          <a:p>
            <a:pPr algn="ctr"/>
            <a:r>
              <a:rPr lang="en-US" sz="2400" b="1" u="sng" dirty="0">
                <a:latin typeface="Sassoon Infant Std" panose="020B0503020103030203" pitchFamily="34" charset="0"/>
                <a:cs typeface="Calibri" panose="020F0502020204030204" pitchFamily="34" charset="0"/>
              </a:rPr>
              <a:t>Food, Glorious Food!</a:t>
            </a:r>
          </a:p>
          <a:p>
            <a:endParaRPr lang="en-US" sz="2400" b="1" u="sng" dirty="0">
              <a:latin typeface="Calibri" panose="020F0502020204030204" pitchFamily="34" charset="0"/>
              <a:cs typeface="Calibri" panose="020F0502020204030204" pitchFamily="34" charset="0"/>
            </a:endParaRPr>
          </a:p>
          <a:p>
            <a:r>
              <a:rPr lang="en-US" sz="2400" b="1" dirty="0">
                <a:latin typeface="Sassoon Infant Std" panose="020B0503020103030203" pitchFamily="34" charset="0"/>
                <a:cs typeface="Calibri" panose="020F0502020204030204" pitchFamily="34" charset="0"/>
              </a:rPr>
              <a:t>Snack</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all children will be provided with a morning or afternoon snack (fruit or vegetables).</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There is a charge of £15 per year for snack payable bi-termly</a:t>
            </a:r>
          </a:p>
          <a:p>
            <a:endParaRPr lang="en-US" sz="2400" dirty="0">
              <a:latin typeface="Sassoon Infant Std" panose="020B0503020103030203" pitchFamily="34" charset="0"/>
              <a:cs typeface="Calibri" panose="020F0502020204030204" pitchFamily="34" charset="0"/>
            </a:endParaRPr>
          </a:p>
          <a:p>
            <a:r>
              <a:rPr lang="en-US" sz="2400" b="1" dirty="0">
                <a:latin typeface="Sassoon Infant Std" panose="020B0503020103030203" pitchFamily="34" charset="0"/>
                <a:cs typeface="Calibri" panose="020F0502020204030204" pitchFamily="34" charset="0"/>
              </a:rPr>
              <a:t>Lunch</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If your child attends 30 hours, they will come for lunch in the hall.</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Lunch club costs £4 per day and will be invoiced monthly and can pay via My Child At School app.</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Parents can book a hot dinner via app</a:t>
            </a:r>
          </a:p>
          <a:p>
            <a:endParaRPr lang="en-US" sz="2400" b="1" dirty="0">
              <a:latin typeface="Calibri" panose="020F0502020204030204" pitchFamily="34" charset="0"/>
              <a:cs typeface="Calibri" panose="020F0502020204030204" pitchFamily="34" charset="0"/>
            </a:endParaRPr>
          </a:p>
        </p:txBody>
      </p:sp>
      <p:sp>
        <p:nvSpPr>
          <p:cNvPr id="9" name="TextBox 8"/>
          <p:cNvSpPr txBox="1"/>
          <p:nvPr/>
        </p:nvSpPr>
        <p:spPr>
          <a:xfrm>
            <a:off x="5720025" y="1199230"/>
            <a:ext cx="3213462" cy="3513909"/>
          </a:xfrm>
          <a:prstGeom prst="rect">
            <a:avLst/>
          </a:prstGeom>
          <a:noFill/>
        </p:spPr>
        <p:txBody>
          <a:bodyPr wrap="square" rtlCol="0">
            <a:spAutoFit/>
          </a:bodyPr>
          <a:lstStyle/>
          <a:p>
            <a:endParaRPr lang="en-GB"/>
          </a:p>
        </p:txBody>
      </p:sp>
      <p:pic>
        <p:nvPicPr>
          <p:cNvPr id="2052" name="Picture 4" descr="Image preview">
            <a:extLst>
              <a:ext uri="{FF2B5EF4-FFF2-40B4-BE49-F238E27FC236}">
                <a16:creationId xmlns:a16="http://schemas.microsoft.com/office/drawing/2014/main" id="{91253953-D170-8789-37DC-C8857F0B4C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64"/>
          <a:stretch/>
        </p:blipFill>
        <p:spPr bwMode="auto">
          <a:xfrm>
            <a:off x="6553438" y="71821"/>
            <a:ext cx="2214380" cy="27498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D39DE900-89FA-234A-A4DF-264F640B09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7856" y="5229645"/>
            <a:ext cx="1231975" cy="1162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Image preview">
            <a:extLst>
              <a:ext uri="{FF2B5EF4-FFF2-40B4-BE49-F238E27FC236}">
                <a16:creationId xmlns:a16="http://schemas.microsoft.com/office/drawing/2014/main" id="{7DD02D93-4B8A-D630-31CC-0BFA9FCDDA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1350" y="2956184"/>
            <a:ext cx="2153094" cy="1923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907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428"/>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368424" y="348346"/>
            <a:ext cx="7135588" cy="5632311"/>
          </a:xfrm>
          <a:prstGeom prst="rect">
            <a:avLst/>
          </a:prstGeom>
          <a:noFill/>
        </p:spPr>
        <p:txBody>
          <a:bodyPr wrap="square" rtlCol="0">
            <a:spAutoFit/>
          </a:bodyPr>
          <a:lstStyle/>
          <a:p>
            <a:pPr algn="ctr"/>
            <a:r>
              <a:rPr lang="en-US" sz="2400" b="1" u="sng" dirty="0">
                <a:latin typeface="Sassoon Infant Std" panose="020B0503020103030203" pitchFamily="34" charset="0"/>
                <a:cs typeface="Calibri" panose="020F0502020204030204" pitchFamily="34" charset="0"/>
              </a:rPr>
              <a:t>Food, Glorious Food!</a:t>
            </a:r>
          </a:p>
          <a:p>
            <a:endParaRPr lang="en-US" sz="2400" b="1" u="sng" dirty="0">
              <a:latin typeface="Calibri" panose="020F0502020204030204" pitchFamily="34" charset="0"/>
              <a:cs typeface="Calibri" panose="020F0502020204030204" pitchFamily="34" charset="0"/>
            </a:endParaRPr>
          </a:p>
          <a:p>
            <a:r>
              <a:rPr lang="en-US" sz="2400" b="1" dirty="0">
                <a:latin typeface="Sassoon Infant Std" panose="020B0503020103030203" pitchFamily="34" charset="0"/>
                <a:cs typeface="Calibri" panose="020F0502020204030204" pitchFamily="34" charset="0"/>
              </a:rPr>
              <a:t>Hot Dinner</a:t>
            </a:r>
          </a:p>
          <a:p>
            <a:endParaRPr lang="en-US" sz="2400" b="1" u="sng" dirty="0">
              <a:latin typeface="Calibri" panose="020F0502020204030204"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Mrs Biggs - Catering Manager</a:t>
            </a:r>
            <a:r>
              <a:rPr lang="en-US" sz="2400" b="1" u="sng" dirty="0">
                <a:latin typeface="Sassoon Infant Std" panose="020B0503020103030203" pitchFamily="34" charset="0"/>
                <a:cs typeface="Calibri" panose="020F0502020204030204" pitchFamily="34" charset="0"/>
              </a:rPr>
              <a:t> </a:t>
            </a:r>
          </a:p>
          <a:p>
            <a:endParaRPr lang="en-US" sz="2400" b="1" u="sng" dirty="0">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Fresh cooked meals (meat, vegetarian, jacket potato) </a:t>
            </a:r>
          </a:p>
          <a:p>
            <a:r>
              <a:rPr lang="en-US" sz="2400" dirty="0">
                <a:latin typeface="Sassoon Infant Std" panose="020B0503020103030203" pitchFamily="34" charset="0"/>
                <a:cs typeface="Calibri" panose="020F0502020204030204" pitchFamily="34" charset="0"/>
              </a:rPr>
              <a:t>A school packed lunch including wraps and baguettes (meat/vegetarian)</a:t>
            </a:r>
          </a:p>
          <a:p>
            <a:endParaRPr lang="en-US" sz="2400" dirty="0">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If you send a packed lunch from home, please ensure it is healthy and balanced.</a:t>
            </a: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p:txBody>
      </p:sp>
      <p:sp>
        <p:nvSpPr>
          <p:cNvPr id="9" name="TextBox 8"/>
          <p:cNvSpPr txBox="1"/>
          <p:nvPr/>
        </p:nvSpPr>
        <p:spPr>
          <a:xfrm>
            <a:off x="5720025" y="1199230"/>
            <a:ext cx="3213462" cy="3513909"/>
          </a:xfrm>
          <a:prstGeom prst="rect">
            <a:avLst/>
          </a:prstGeom>
          <a:noFill/>
        </p:spPr>
        <p:txBody>
          <a:bodyPr wrap="square" rtlCol="0">
            <a:spAutoFit/>
          </a:bodyPr>
          <a:lstStyle/>
          <a:p>
            <a:endParaRPr lang="en-GB"/>
          </a:p>
        </p:txBody>
      </p:sp>
      <p:pic>
        <p:nvPicPr>
          <p:cNvPr id="2052" name="Picture 4" descr="Image preview">
            <a:extLst>
              <a:ext uri="{FF2B5EF4-FFF2-40B4-BE49-F238E27FC236}">
                <a16:creationId xmlns:a16="http://schemas.microsoft.com/office/drawing/2014/main" id="{91253953-D170-8789-37DC-C8857F0B4C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64"/>
          <a:stretch/>
        </p:blipFill>
        <p:spPr bwMode="auto">
          <a:xfrm>
            <a:off x="7714525" y="240751"/>
            <a:ext cx="1218962" cy="1513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D39DE900-89FA-234A-A4DF-264F640B09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2600" y="3191450"/>
            <a:ext cx="1231975" cy="1162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Image preview">
            <a:extLst>
              <a:ext uri="{FF2B5EF4-FFF2-40B4-BE49-F238E27FC236}">
                <a16:creationId xmlns:a16="http://schemas.microsoft.com/office/drawing/2014/main" id="{7DD02D93-4B8A-D630-31CC-0BFA9FCDDA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8966" y="1774171"/>
            <a:ext cx="1467996" cy="1311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12EF541-55B6-11EF-7D68-9A5FE3DC41E8}"/>
              </a:ext>
            </a:extLst>
          </p:cNvPr>
          <p:cNvPicPr>
            <a:picLocks noChangeAspect="1"/>
          </p:cNvPicPr>
          <p:nvPr/>
        </p:nvPicPr>
        <p:blipFill>
          <a:blip r:embed="rId6"/>
          <a:stretch>
            <a:fillRect/>
          </a:stretch>
        </p:blipFill>
        <p:spPr>
          <a:xfrm>
            <a:off x="3944379" y="4391575"/>
            <a:ext cx="3022477" cy="2130014"/>
          </a:xfrm>
          <a:prstGeom prst="rect">
            <a:avLst/>
          </a:prstGeom>
        </p:spPr>
      </p:pic>
    </p:spTree>
    <p:extLst>
      <p:ext uri="{BB962C8B-B14F-4D97-AF65-F5344CB8AC3E}">
        <p14:creationId xmlns:p14="http://schemas.microsoft.com/office/powerpoint/2010/main" val="662667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465012" y="409325"/>
            <a:ext cx="7535988" cy="5878532"/>
          </a:xfrm>
          <a:prstGeom prst="rect">
            <a:avLst/>
          </a:prstGeom>
          <a:noFill/>
        </p:spPr>
        <p:txBody>
          <a:bodyPr wrap="square" rtlCol="0">
            <a:spAutoFit/>
          </a:bodyPr>
          <a:lstStyle/>
          <a:p>
            <a:r>
              <a:rPr lang="en-US" sz="2800" b="1" u="sng" dirty="0">
                <a:latin typeface="Sassoon Infant Std" panose="020B0503020103030203" pitchFamily="34" charset="0"/>
                <a:cs typeface="Calibri" panose="020F0502020204030204" pitchFamily="34" charset="0"/>
              </a:rPr>
              <a:t>Stay and Play Sessions</a:t>
            </a:r>
          </a:p>
          <a:p>
            <a:endParaRPr lang="en-US" sz="2800" b="1" u="sng" dirty="0">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A chance to meet and explore inside and outside together with parents attending the sessions. </a:t>
            </a:r>
          </a:p>
          <a:p>
            <a:endParaRPr lang="en-US" sz="2400" b="1" u="sng" dirty="0">
              <a:latin typeface="Sassoon Infant Std" panose="020B0503020103030203" pitchFamily="34" charset="0"/>
              <a:cs typeface="Calibri" panose="020F0502020204030204" pitchFamily="34" charset="0"/>
            </a:endParaRPr>
          </a:p>
          <a:p>
            <a:r>
              <a:rPr lang="en-GB" sz="2400" dirty="0">
                <a:solidFill>
                  <a:srgbClr val="000000"/>
                </a:solidFill>
                <a:latin typeface="Sassoon Infant Std" panose="020B0503020103030203" pitchFamily="34" charset="0"/>
                <a:cs typeface="Calibri" panose="020F0502020204030204" pitchFamily="34" charset="0"/>
              </a:rPr>
              <a:t>Class teachers, Mrs Dance (Headteacher) and Mrs Christmas (SENDCo) will be available during these times if you want to discuss specific needs. </a:t>
            </a:r>
          </a:p>
          <a:p>
            <a:endParaRPr lang="en-US" sz="2400" b="1" u="sng" dirty="0">
              <a:latin typeface="Sassoon Infant Std" panose="020B0503020103030203" pitchFamily="34" charset="0"/>
              <a:cs typeface="Calibri" panose="020F0502020204030204" pitchFamily="34" charset="0"/>
            </a:endParaRPr>
          </a:p>
          <a:p>
            <a:pPr algn="l"/>
            <a:r>
              <a:rPr lang="en-GB" sz="2400" b="0" i="0" dirty="0">
                <a:solidFill>
                  <a:srgbClr val="000000"/>
                </a:solidFill>
                <a:effectLst/>
                <a:latin typeface="Sassoon Infant Std" panose="020B0503020103030203" pitchFamily="34" charset="0"/>
                <a:cs typeface="Calibri" panose="020F0502020204030204" pitchFamily="34" charset="0"/>
              </a:rPr>
              <a:t>The next dates for this are:</a:t>
            </a:r>
          </a:p>
          <a:p>
            <a:pPr algn="l"/>
            <a:r>
              <a:rPr lang="en-GB" sz="2400" b="0" i="0" dirty="0">
                <a:solidFill>
                  <a:srgbClr val="000000"/>
                </a:solidFill>
                <a:effectLst/>
                <a:latin typeface="Sassoon Infant Std" panose="020B0503020103030203" pitchFamily="34" charset="0"/>
                <a:cs typeface="Calibri" panose="020F0502020204030204" pitchFamily="34" charset="0"/>
              </a:rPr>
              <a:t>	Tuesday 27th June at 3.30pm</a:t>
            </a:r>
          </a:p>
          <a:p>
            <a:pPr algn="l"/>
            <a:r>
              <a:rPr lang="en-GB" sz="2400" b="0" i="0" dirty="0">
                <a:solidFill>
                  <a:srgbClr val="000000"/>
                </a:solidFill>
                <a:effectLst/>
                <a:latin typeface="Sassoon Infant Std" panose="020B0503020103030203" pitchFamily="34" charset="0"/>
                <a:cs typeface="Calibri" panose="020F0502020204030204" pitchFamily="34" charset="0"/>
              </a:rPr>
              <a:t>	</a:t>
            </a:r>
            <a:r>
              <a:rPr lang="en-GB" sz="2400" dirty="0">
                <a:solidFill>
                  <a:srgbClr val="000000"/>
                </a:solidFill>
                <a:latin typeface="Sassoon Infant Std" panose="020B0503020103030203" pitchFamily="34" charset="0"/>
                <a:cs typeface="Calibri" panose="020F0502020204030204" pitchFamily="34" charset="0"/>
              </a:rPr>
              <a:t>Tuesday</a:t>
            </a:r>
            <a:r>
              <a:rPr lang="en-GB" sz="2400" b="0" i="0" dirty="0">
                <a:solidFill>
                  <a:srgbClr val="000000"/>
                </a:solidFill>
                <a:effectLst/>
                <a:latin typeface="Sassoon Infant Std" panose="020B0503020103030203" pitchFamily="34" charset="0"/>
                <a:cs typeface="Calibri" panose="020F0502020204030204" pitchFamily="34" charset="0"/>
              </a:rPr>
              <a:t> 11th July at 3.30pm</a:t>
            </a:r>
          </a:p>
          <a:p>
            <a:pPr algn="l"/>
            <a:endParaRPr lang="en-GB" sz="2400" dirty="0">
              <a:solidFill>
                <a:srgbClr val="000000"/>
              </a:solidFill>
              <a:latin typeface="Sassoon Infant Std" panose="020B0503020103030203" pitchFamily="34" charset="0"/>
              <a:cs typeface="Calibri" panose="020F0502020204030204" pitchFamily="34" charset="0"/>
            </a:endParaRPr>
          </a:p>
          <a:p>
            <a:pPr algn="l"/>
            <a:r>
              <a:rPr lang="en-GB" sz="2400" dirty="0">
                <a:solidFill>
                  <a:srgbClr val="000000"/>
                </a:solidFill>
                <a:latin typeface="Sassoon Infant Std" panose="020B0503020103030203" pitchFamily="34" charset="0"/>
                <a:cs typeface="Calibri" panose="020F0502020204030204" pitchFamily="34" charset="0"/>
              </a:rPr>
              <a:t>Home visit dates will be sent out shortly for July.</a:t>
            </a:r>
            <a:endParaRPr lang="en-GB" sz="2800" dirty="0">
              <a:solidFill>
                <a:srgbClr val="000000"/>
              </a:solidFill>
              <a:latin typeface="Sassoon Infant Std" panose="020B0503020103030203" pitchFamily="34" charset="0"/>
            </a:endParaRPr>
          </a:p>
          <a:p>
            <a:pPr algn="l"/>
            <a:endParaRPr lang="en-GB" sz="2800" b="0" i="0" dirty="0">
              <a:solidFill>
                <a:srgbClr val="000000"/>
              </a:solidFill>
              <a:effectLst/>
              <a:latin typeface="Times New Roman" panose="02020603050405020304" pitchFamily="18" charset="0"/>
            </a:endParaRPr>
          </a:p>
        </p:txBody>
      </p:sp>
      <p:sp>
        <p:nvSpPr>
          <p:cNvPr id="9" name="TextBox 8"/>
          <p:cNvSpPr txBox="1"/>
          <p:nvPr/>
        </p:nvSpPr>
        <p:spPr>
          <a:xfrm>
            <a:off x="5720025" y="1199230"/>
            <a:ext cx="3213462" cy="3513909"/>
          </a:xfrm>
          <a:prstGeom prst="rect">
            <a:avLst/>
          </a:prstGeom>
          <a:noFill/>
        </p:spPr>
        <p:txBody>
          <a:bodyPr wrap="square" rtlCol="0">
            <a:spAutoFit/>
          </a:bodyPr>
          <a:lstStyle/>
          <a:p>
            <a:endParaRPr lang="en-GB"/>
          </a:p>
        </p:txBody>
      </p:sp>
    </p:spTree>
    <p:extLst>
      <p:ext uri="{BB962C8B-B14F-4D97-AF65-F5344CB8AC3E}">
        <p14:creationId xmlns:p14="http://schemas.microsoft.com/office/powerpoint/2010/main" val="3025844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559835" y="322085"/>
            <a:ext cx="8458200" cy="523220"/>
          </a:xfrm>
          <a:prstGeom prst="rect">
            <a:avLst/>
          </a:prstGeom>
          <a:noFill/>
        </p:spPr>
        <p:txBody>
          <a:bodyPr wrap="square" rtlCol="0">
            <a:spAutoFit/>
          </a:bodyPr>
          <a:lstStyle/>
          <a:p>
            <a:r>
              <a:rPr lang="en-US" sz="2800" b="1" u="sng" dirty="0">
                <a:latin typeface="Sassoon Infant Std" panose="020B0503020103030203" pitchFamily="34" charset="0"/>
                <a:cs typeface="Calibri" panose="020F0502020204030204" pitchFamily="34" charset="0"/>
              </a:rPr>
              <a:t>Starting School – Days &amp; Times</a:t>
            </a:r>
          </a:p>
        </p:txBody>
      </p:sp>
      <p:graphicFrame>
        <p:nvGraphicFramePr>
          <p:cNvPr id="13" name="Table 13">
            <a:extLst>
              <a:ext uri="{FF2B5EF4-FFF2-40B4-BE49-F238E27FC236}">
                <a16:creationId xmlns:a16="http://schemas.microsoft.com/office/drawing/2014/main" id="{4661C5B7-27D9-0657-1A89-82AF95FD4B4E}"/>
              </a:ext>
            </a:extLst>
          </p:cNvPr>
          <p:cNvGraphicFramePr>
            <a:graphicFrameLocks noGrp="1"/>
          </p:cNvGraphicFramePr>
          <p:nvPr>
            <p:extLst>
              <p:ext uri="{D42A27DB-BD31-4B8C-83A1-F6EECF244321}">
                <p14:modId xmlns:p14="http://schemas.microsoft.com/office/powerpoint/2010/main" val="515680126"/>
              </p:ext>
            </p:extLst>
          </p:nvPr>
        </p:nvGraphicFramePr>
        <p:xfrm>
          <a:off x="318499" y="1122363"/>
          <a:ext cx="8612850" cy="3474720"/>
        </p:xfrm>
        <a:graphic>
          <a:graphicData uri="http://schemas.openxmlformats.org/drawingml/2006/table">
            <a:tbl>
              <a:tblPr firstRow="1" bandRow="1">
                <a:tableStyleId>{5C22544A-7EE6-4342-B048-85BDC9FD1C3A}</a:tableStyleId>
              </a:tblPr>
              <a:tblGrid>
                <a:gridCol w="4580424">
                  <a:extLst>
                    <a:ext uri="{9D8B030D-6E8A-4147-A177-3AD203B41FA5}">
                      <a16:colId xmlns:a16="http://schemas.microsoft.com/office/drawing/2014/main" val="1033505740"/>
                    </a:ext>
                  </a:extLst>
                </a:gridCol>
                <a:gridCol w="4032426">
                  <a:extLst>
                    <a:ext uri="{9D8B030D-6E8A-4147-A177-3AD203B41FA5}">
                      <a16:colId xmlns:a16="http://schemas.microsoft.com/office/drawing/2014/main" val="2839291443"/>
                    </a:ext>
                  </a:extLst>
                </a:gridCol>
              </a:tblGrid>
              <a:tr h="4290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ysClr val="windowText" lastClr="000000"/>
                          </a:solidFill>
                          <a:latin typeface="Sassoon Infant Std" panose="020B0503020103030203" pitchFamily="34" charset="0"/>
                          <a:cs typeface="Calibri" panose="020F0502020204030204" pitchFamily="34" charset="0"/>
                        </a:rPr>
                        <a:t>Wednesday 6</a:t>
                      </a:r>
                      <a:r>
                        <a:rPr lang="en-US" sz="2400" baseline="30000" dirty="0">
                          <a:solidFill>
                            <a:sysClr val="windowText" lastClr="000000"/>
                          </a:solidFill>
                          <a:latin typeface="Sassoon Infant Std" panose="020B0503020103030203" pitchFamily="34" charset="0"/>
                          <a:cs typeface="Calibri" panose="020F0502020204030204" pitchFamily="34" charset="0"/>
                        </a:rPr>
                        <a:t>th</a:t>
                      </a:r>
                      <a:r>
                        <a:rPr lang="en-US" sz="2400" dirty="0">
                          <a:solidFill>
                            <a:sysClr val="windowText" lastClr="000000"/>
                          </a:solidFill>
                          <a:latin typeface="Sassoon Infant Std" panose="020B0503020103030203" pitchFamily="34" charset="0"/>
                          <a:cs typeface="Calibri" panose="020F0502020204030204" pitchFamily="34" charset="0"/>
                        </a:rPr>
                        <a:t> September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0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6319463"/>
                  </a:ext>
                </a:extLst>
              </a:tr>
              <a:tr h="2297612">
                <a:tc gridSpan="2">
                  <a:txBody>
                    <a:bodyPr/>
                    <a:lstStyle/>
                    <a:p>
                      <a:r>
                        <a:rPr lang="en-GB" sz="2400" dirty="0">
                          <a:solidFill>
                            <a:sysClr val="windowText" lastClr="000000"/>
                          </a:solidFill>
                          <a:latin typeface="Sassoon Infant Std" panose="020B0503020103030203" pitchFamily="34" charset="0"/>
                        </a:rPr>
                        <a:t>You will be sent a one-hour slot for your child to attend. During this session, you will leave your child with us to see how they settle.</a:t>
                      </a:r>
                    </a:p>
                    <a:p>
                      <a:endParaRPr lang="en-GB" sz="2400" dirty="0">
                        <a:solidFill>
                          <a:sysClr val="windowText" lastClr="000000"/>
                        </a:solidFill>
                        <a:latin typeface="Sassoon Infant Std" panose="020B0503020103030203" pitchFamily="34" charset="0"/>
                      </a:endParaRPr>
                    </a:p>
                    <a:p>
                      <a:r>
                        <a:rPr lang="en-GB" sz="2400" dirty="0">
                          <a:solidFill>
                            <a:sysClr val="windowText" lastClr="000000"/>
                          </a:solidFill>
                          <a:latin typeface="Sassoon Infant Std" panose="020B0503020103030203" pitchFamily="34" charset="0"/>
                        </a:rPr>
                        <a:t>If the sessions goes well and your child is happy, they will then begin their regular sessions from </a:t>
                      </a:r>
                      <a:r>
                        <a:rPr lang="en-GB" sz="2400" b="1" dirty="0">
                          <a:solidFill>
                            <a:sysClr val="windowText" lastClr="000000"/>
                          </a:solidFill>
                          <a:latin typeface="Sassoon Infant Std" panose="020B0503020103030203" pitchFamily="34" charset="0"/>
                        </a:rPr>
                        <a:t>Thursday 7</a:t>
                      </a:r>
                      <a:r>
                        <a:rPr lang="en-GB" sz="2400" b="1" baseline="30000" dirty="0">
                          <a:solidFill>
                            <a:sysClr val="windowText" lastClr="000000"/>
                          </a:solidFill>
                          <a:latin typeface="Sassoon Infant Std" panose="020B0503020103030203" pitchFamily="34" charset="0"/>
                        </a:rPr>
                        <a:t>th</a:t>
                      </a:r>
                      <a:r>
                        <a:rPr lang="en-GB" sz="2400" b="1" dirty="0">
                          <a:solidFill>
                            <a:sysClr val="windowText" lastClr="000000"/>
                          </a:solidFill>
                          <a:latin typeface="Sassoon Infant Std" panose="020B0503020103030203" pitchFamily="34" charset="0"/>
                        </a:rPr>
                        <a:t> September</a:t>
                      </a:r>
                      <a:r>
                        <a:rPr lang="en-GB" sz="2400" dirty="0">
                          <a:solidFill>
                            <a:sysClr val="windowText" lastClr="000000"/>
                          </a:solidFill>
                          <a:latin typeface="Sassoon Infant Std" panose="020B0503020103030203" pitchFamily="34" charset="0"/>
                        </a:rPr>
                        <a:t>.</a:t>
                      </a:r>
                    </a:p>
                    <a:p>
                      <a:endParaRPr lang="en-GB" sz="2400" dirty="0">
                        <a:solidFill>
                          <a:sysClr val="windowText" lastClr="000000"/>
                        </a:solidFill>
                        <a:latin typeface="Sassoon Infant Std" panose="020B0503020103030203" pitchFamily="34" charset="0"/>
                      </a:endParaRPr>
                    </a:p>
                    <a:p>
                      <a:r>
                        <a:rPr lang="en-GB" sz="2400" dirty="0">
                          <a:solidFill>
                            <a:sysClr val="windowText" lastClr="000000"/>
                          </a:solidFill>
                          <a:latin typeface="Sassoon Infant Std" panose="020B0503020103030203" pitchFamily="34" charset="0"/>
                        </a:rPr>
                        <a:t>If your child needs a little longer to settle, we will work with you to plan a longer transition into Nursery.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600" dirty="0">
                        <a:solidFill>
                          <a:sysClr val="windowText" lastClr="000000"/>
                        </a:solidFill>
                        <a:latin typeface="Sassoon Infant Std" panose="020B050302010303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0865648"/>
                  </a:ext>
                </a:extLst>
              </a:tr>
            </a:tbl>
          </a:graphicData>
        </a:graphic>
      </p:graphicFrame>
      <p:pic>
        <p:nvPicPr>
          <p:cNvPr id="8" name="Picture 7">
            <a:extLst>
              <a:ext uri="{FF2B5EF4-FFF2-40B4-BE49-F238E27FC236}">
                <a16:creationId xmlns:a16="http://schemas.microsoft.com/office/drawing/2014/main" id="{C166BD55-AAB5-6D13-EF93-8275A0B88132}"/>
              </a:ext>
            </a:extLst>
          </p:cNvPr>
          <p:cNvPicPr>
            <a:picLocks noChangeAspect="1"/>
          </p:cNvPicPr>
          <p:nvPr/>
        </p:nvPicPr>
        <p:blipFill>
          <a:blip r:embed="rId4"/>
          <a:stretch>
            <a:fillRect/>
          </a:stretch>
        </p:blipFill>
        <p:spPr>
          <a:xfrm>
            <a:off x="2372094" y="4861109"/>
            <a:ext cx="4229690" cy="1438476"/>
          </a:xfrm>
          <a:prstGeom prst="rect">
            <a:avLst/>
          </a:prstGeom>
        </p:spPr>
      </p:pic>
    </p:spTree>
    <p:extLst>
      <p:ext uri="{BB962C8B-B14F-4D97-AF65-F5344CB8AC3E}">
        <p14:creationId xmlns:p14="http://schemas.microsoft.com/office/powerpoint/2010/main" val="24743965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9DC7C674621F42BC8B36AEFEDEC995" ma:contentTypeVersion="18" ma:contentTypeDescription="Create a new document." ma:contentTypeScope="" ma:versionID="16fc169b5c0ae0d99053b4541cac36ef">
  <xsd:schema xmlns:xsd="http://www.w3.org/2001/XMLSchema" xmlns:xs="http://www.w3.org/2001/XMLSchema" xmlns:p="http://schemas.microsoft.com/office/2006/metadata/properties" xmlns:ns2="083a5720-a5a1-48c5-9ab8-a30782319b30" xmlns:ns3="fb3021a8-1ce1-4a28-931d-6193197186b7" targetNamespace="http://schemas.microsoft.com/office/2006/metadata/properties" ma:root="true" ma:fieldsID="d81bfb384b620a4f02e2b6350a2fa15c" ns2:_="" ns3:_="">
    <xsd:import namespace="083a5720-a5a1-48c5-9ab8-a30782319b30"/>
    <xsd:import namespace="fb3021a8-1ce1-4a28-931d-6193197186b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3a5720-a5a1-48c5-9ab8-a30782319b3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1cb219a-59b2-4a2f-bd70-2ce1ba900abf}" ma:internalName="TaxCatchAll" ma:showField="CatchAllData" ma:web="083a5720-a5a1-48c5-9ab8-a30782319b3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b3021a8-1ce1-4a28-931d-6193197186b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4262317-cab3-46e9-ba31-454d433ea1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b3021a8-1ce1-4a28-931d-6193197186b7">
      <Terms xmlns="http://schemas.microsoft.com/office/infopath/2007/PartnerControls"/>
    </lcf76f155ced4ddcb4097134ff3c332f>
    <TaxCatchAll xmlns="083a5720-a5a1-48c5-9ab8-a30782319b3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C17346-2C96-4DA0-8E42-F757B82D2211}">
  <ds:schemaRefs>
    <ds:schemaRef ds:uri="083a5720-a5a1-48c5-9ab8-a30782319b30"/>
    <ds:schemaRef ds:uri="fb3021a8-1ce1-4a28-931d-6193197186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26956D-482E-450B-AAF9-86249631FF32}">
  <ds:schemaRefs>
    <ds:schemaRef ds:uri="083a5720-a5a1-48c5-9ab8-a30782319b30"/>
    <ds:schemaRef ds:uri="fb3021a8-1ce1-4a28-931d-6193197186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AE0BA92-E886-48A9-9EB5-C47742CEF8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4469</TotalTime>
  <Words>1590</Words>
  <Application>Microsoft Office PowerPoint</Application>
  <PresentationFormat>On-screen Show (4:3)</PresentationFormat>
  <Paragraphs>263</Paragraphs>
  <Slides>30</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Comic Sans MS</vt:lpstr>
      <vt:lpstr>Sassoon Infant Std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at home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Dance</dc:creator>
  <cp:lastModifiedBy>Laura Humphries</cp:lastModifiedBy>
  <cp:revision>60</cp:revision>
  <dcterms:created xsi:type="dcterms:W3CDTF">2019-04-26T11:54:02Z</dcterms:created>
  <dcterms:modified xsi:type="dcterms:W3CDTF">2023-06-20T17:14:54Z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0x0101008E9DC7C674621F42BC8B36AEFEDEC995</vt:lpwstr>
  </property>
  <property fmtid="{D5CDD505-2E9C-101B-9397-08002B2CF9AE}" pid="3" name="MediaServiceImageTags">
    <vt:lpwstr/>
  </property>
</Properties>
</file>