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95" r:id="rId6"/>
    <p:sldId id="296" r:id="rId7"/>
    <p:sldId id="297" r:id="rId8"/>
    <p:sldId id="305" r:id="rId9"/>
    <p:sldId id="298" r:id="rId10"/>
    <p:sldId id="299" r:id="rId11"/>
    <p:sldId id="303" r:id="rId12"/>
    <p:sldId id="300" r:id="rId13"/>
    <p:sldId id="270" r:id="rId14"/>
    <p:sldId id="292" r:id="rId15"/>
    <p:sldId id="307" r:id="rId16"/>
    <p:sldId id="302" r:id="rId17"/>
    <p:sldId id="306" r:id="rId18"/>
    <p:sldId id="291" r:id="rId19"/>
    <p:sldId id="286" r:id="rId20"/>
    <p:sldId id="293" r:id="rId21"/>
    <p:sldId id="287" r:id="rId22"/>
    <p:sldId id="275" r:id="rId23"/>
    <p:sldId id="279" r:id="rId24"/>
    <p:sldId id="282" r:id="rId25"/>
    <p:sldId id="267" r:id="rId26"/>
    <p:sldId id="281"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B7CFA5-1442-49B6-8DA4-DDB90C4FA103}" v="4" dt="2020-06-29T19:04:44.101"/>
    <p1510:client id="{29E969EC-B184-47A6-ACB7-716131DAE31B}" v="5" dt="2021-10-06T15:07:21.836"/>
    <p1510:client id="{5E4606EB-C9D4-C52F-C75B-DD0D715A0A67}" v="1" dt="2021-10-06T10:30:56.289"/>
    <p1510:client id="{92FFCC7D-F696-4C51-A644-49F8D78A053C}" v="1" dt="2021-10-06T11:06:05.741"/>
    <p1510:client id="{CFDB23B2-380C-46DC-9ABD-4710A30FA8C2}" v="1" dt="2021-10-06T15:59:09.808"/>
    <p1510:client id="{D302B9C4-303A-40B8-B5E4-A78C91BFB4B4}" v="2" dt="2021-10-06T10:30:27.1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15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fcb2997f40cefc6cf821573133a96eb75bf90ede0ba5d798ca53fe7d67ee9942::" providerId="AD" clId="Web-{5E4606EB-C9D4-C52F-C75B-DD0D715A0A67}"/>
    <pc:docChg chg="modSld">
      <pc:chgData name="Guest User" userId="S::urn:spo:anon#fcb2997f40cefc6cf821573133a96eb75bf90ede0ba5d798ca53fe7d67ee9942::" providerId="AD" clId="Web-{5E4606EB-C9D4-C52F-C75B-DD0D715A0A67}" dt="2021-10-06T10:30:56.289" v="0" actId="14100"/>
      <pc:docMkLst>
        <pc:docMk/>
      </pc:docMkLst>
      <pc:sldChg chg="modSp">
        <pc:chgData name="Guest User" userId="S::urn:spo:anon#fcb2997f40cefc6cf821573133a96eb75bf90ede0ba5d798ca53fe7d67ee9942::" providerId="AD" clId="Web-{5E4606EB-C9D4-C52F-C75B-DD0D715A0A67}" dt="2021-10-06T10:30:56.289" v="0" actId="14100"/>
        <pc:sldMkLst>
          <pc:docMk/>
          <pc:sldMk cId="1440811937" sldId="256"/>
        </pc:sldMkLst>
        <pc:picChg chg="mod">
          <ac:chgData name="Guest User" userId="S::urn:spo:anon#fcb2997f40cefc6cf821573133a96eb75bf90ede0ba5d798ca53fe7d67ee9942::" providerId="AD" clId="Web-{5E4606EB-C9D4-C52F-C75B-DD0D715A0A67}" dt="2021-10-06T10:30:56.289" v="0" actId="14100"/>
          <ac:picMkLst>
            <pc:docMk/>
            <pc:sldMk cId="1440811937" sldId="256"/>
            <ac:picMk id="8" creationId="{70B0034A-F6B5-48A7-8DDA-0DD093307FE6}"/>
          </ac:picMkLst>
        </pc:picChg>
      </pc:sldChg>
    </pc:docChg>
  </pc:docChgLst>
  <pc:docChgLst>
    <pc:chgData name="Guest User" userId="S::urn:spo:anon#fcb2997f40cefc6cf821573133a96eb75bf90ede0ba5d798ca53fe7d67ee9942::" providerId="AD" clId="Web-{CFDB23B2-380C-46DC-9ABD-4710A30FA8C2}"/>
    <pc:docChg chg="modSld">
      <pc:chgData name="Guest User" userId="S::urn:spo:anon#fcb2997f40cefc6cf821573133a96eb75bf90ede0ba5d798ca53fe7d67ee9942::" providerId="AD" clId="Web-{CFDB23B2-380C-46DC-9ABD-4710A30FA8C2}" dt="2021-10-06T15:59:09.808" v="0" actId="1076"/>
      <pc:docMkLst>
        <pc:docMk/>
      </pc:docMkLst>
      <pc:sldChg chg="modSp">
        <pc:chgData name="Guest User" userId="S::urn:spo:anon#fcb2997f40cefc6cf821573133a96eb75bf90ede0ba5d798ca53fe7d67ee9942::" providerId="AD" clId="Web-{CFDB23B2-380C-46DC-9ABD-4710A30FA8C2}" dt="2021-10-06T15:59:09.808" v="0" actId="1076"/>
        <pc:sldMkLst>
          <pc:docMk/>
          <pc:sldMk cId="319849442" sldId="300"/>
        </pc:sldMkLst>
        <pc:picChg chg="mod">
          <ac:chgData name="Guest User" userId="S::urn:spo:anon#fcb2997f40cefc6cf821573133a96eb75bf90ede0ba5d798ca53fe7d67ee9942::" providerId="AD" clId="Web-{CFDB23B2-380C-46DC-9ABD-4710A30FA8C2}" dt="2021-10-06T15:59:09.808" v="0" actId="1076"/>
          <ac:picMkLst>
            <pc:docMk/>
            <pc:sldMk cId="319849442" sldId="300"/>
            <ac:picMk id="13" creationId="{2B1282FB-0048-47E0-ADFB-D54B7EFE2FED}"/>
          </ac:picMkLst>
        </pc:picChg>
      </pc:sldChg>
    </pc:docChg>
  </pc:docChgLst>
  <pc:docChgLst>
    <pc:chgData name="Badbury Park Head of school" userId="98f21d22-2ec0-42d9-998b-691a5d1d15be" providerId="ADAL" clId="{18B7CFA5-1442-49B6-8DA4-DDB90C4FA103}"/>
    <pc:docChg chg="custSel modSld">
      <pc:chgData name="Badbury Park Head of school" userId="98f21d22-2ec0-42d9-998b-691a5d1d15be" providerId="ADAL" clId="{18B7CFA5-1442-49B6-8DA4-DDB90C4FA103}" dt="2020-06-29T19:07:06.948" v="181" actId="14100"/>
      <pc:docMkLst>
        <pc:docMk/>
      </pc:docMkLst>
      <pc:sldChg chg="modSp mod">
        <pc:chgData name="Badbury Park Head of school" userId="98f21d22-2ec0-42d9-998b-691a5d1d15be" providerId="ADAL" clId="{18B7CFA5-1442-49B6-8DA4-DDB90C4FA103}" dt="2020-06-29T19:07:06.948" v="181" actId="14100"/>
        <pc:sldMkLst>
          <pc:docMk/>
          <pc:sldMk cId="451823780" sldId="261"/>
        </pc:sldMkLst>
        <pc:graphicFrameChg chg="mod modGraphic">
          <ac:chgData name="Badbury Park Head of school" userId="98f21d22-2ec0-42d9-998b-691a5d1d15be" providerId="ADAL" clId="{18B7CFA5-1442-49B6-8DA4-DDB90C4FA103}" dt="2020-06-29T19:07:06.948" v="181" actId="14100"/>
          <ac:graphicFrameMkLst>
            <pc:docMk/>
            <pc:sldMk cId="451823780" sldId="261"/>
            <ac:graphicFrameMk id="6" creationId="{06516F31-BA65-4518-9040-597B486D816E}"/>
          </ac:graphicFrameMkLst>
        </pc:graphicFrameChg>
      </pc:sldChg>
      <pc:sldChg chg="modSp mod">
        <pc:chgData name="Badbury Park Head of school" userId="98f21d22-2ec0-42d9-998b-691a5d1d15be" providerId="ADAL" clId="{18B7CFA5-1442-49B6-8DA4-DDB90C4FA103}" dt="2020-06-29T19:03:07.494" v="160" actId="20577"/>
        <pc:sldMkLst>
          <pc:docMk/>
          <pc:sldMk cId="1688047814" sldId="286"/>
        </pc:sldMkLst>
        <pc:spChg chg="mod">
          <ac:chgData name="Badbury Park Head of school" userId="98f21d22-2ec0-42d9-998b-691a5d1d15be" providerId="ADAL" clId="{18B7CFA5-1442-49B6-8DA4-DDB90C4FA103}" dt="2020-06-29T19:03:07.494" v="160" actId="20577"/>
          <ac:spMkLst>
            <pc:docMk/>
            <pc:sldMk cId="1688047814" sldId="286"/>
            <ac:spMk id="8" creationId="{00000000-0000-0000-0000-000000000000}"/>
          </ac:spMkLst>
        </pc:spChg>
      </pc:sldChg>
      <pc:sldChg chg="modSp mod">
        <pc:chgData name="Badbury Park Head of school" userId="98f21d22-2ec0-42d9-998b-691a5d1d15be" providerId="ADAL" clId="{18B7CFA5-1442-49B6-8DA4-DDB90C4FA103}" dt="2020-06-29T19:06:31.603" v="178" actId="20577"/>
        <pc:sldMkLst>
          <pc:docMk/>
          <pc:sldMk cId="2181435389" sldId="287"/>
        </pc:sldMkLst>
        <pc:spChg chg="mod">
          <ac:chgData name="Badbury Park Head of school" userId="98f21d22-2ec0-42d9-998b-691a5d1d15be" providerId="ADAL" clId="{18B7CFA5-1442-49B6-8DA4-DDB90C4FA103}" dt="2020-06-29T19:06:31.603" v="178" actId="20577"/>
          <ac:spMkLst>
            <pc:docMk/>
            <pc:sldMk cId="2181435389" sldId="287"/>
            <ac:spMk id="8" creationId="{00000000-0000-0000-0000-000000000000}"/>
          </ac:spMkLst>
        </pc:spChg>
      </pc:sldChg>
    </pc:docChg>
  </pc:docChgLst>
  <pc:docChgLst>
    <pc:chgData name="Guest User" userId="S::urn:spo:anon#fcb2997f40cefc6cf821573133a96eb75bf90ede0ba5d798ca53fe7d67ee9942::" providerId="AD" clId="Web-{29E969EC-B184-47A6-ACB7-716131DAE31B}"/>
    <pc:docChg chg="modSld">
      <pc:chgData name="Guest User" userId="S::urn:spo:anon#fcb2997f40cefc6cf821573133a96eb75bf90ede0ba5d798ca53fe7d67ee9942::" providerId="AD" clId="Web-{29E969EC-B184-47A6-ACB7-716131DAE31B}" dt="2021-10-06T15:07:20.930" v="3" actId="1076"/>
      <pc:docMkLst>
        <pc:docMk/>
      </pc:docMkLst>
      <pc:sldChg chg="modSp">
        <pc:chgData name="Guest User" userId="S::urn:spo:anon#fcb2997f40cefc6cf821573133a96eb75bf90ede0ba5d798ca53fe7d67ee9942::" providerId="AD" clId="Web-{29E969EC-B184-47A6-ACB7-716131DAE31B}" dt="2021-10-06T15:07:20.930" v="3" actId="1076"/>
        <pc:sldMkLst>
          <pc:docMk/>
          <pc:sldMk cId="1440811937" sldId="256"/>
        </pc:sldMkLst>
        <pc:picChg chg="mod">
          <ac:chgData name="Guest User" userId="S::urn:spo:anon#fcb2997f40cefc6cf821573133a96eb75bf90ede0ba5d798ca53fe7d67ee9942::" providerId="AD" clId="Web-{29E969EC-B184-47A6-ACB7-716131DAE31B}" dt="2021-10-06T15:07:20.930" v="3" actId="1076"/>
          <ac:picMkLst>
            <pc:docMk/>
            <pc:sldMk cId="1440811937" sldId="256"/>
            <ac:picMk id="4" creationId="{00000000-0000-0000-0000-000000000000}"/>
          </ac:picMkLst>
        </pc:picChg>
      </pc:sldChg>
    </pc:docChg>
  </pc:docChgLst>
  <pc:docChgLst>
    <pc:chgData name="Guest User" userId="S::urn:spo:anon#fcb2997f40cefc6cf821573133a96eb75bf90ede0ba5d798ca53fe7d67ee9942::" providerId="AD" clId="Web-{92FFCC7D-F696-4C51-A644-49F8D78A053C}"/>
    <pc:docChg chg="modSld">
      <pc:chgData name="Guest User" userId="S::urn:spo:anon#fcb2997f40cefc6cf821573133a96eb75bf90ede0ba5d798ca53fe7d67ee9942::" providerId="AD" clId="Web-{92FFCC7D-F696-4C51-A644-49F8D78A053C}" dt="2021-10-06T11:06:05.741" v="0" actId="1076"/>
      <pc:docMkLst>
        <pc:docMk/>
      </pc:docMkLst>
      <pc:sldChg chg="modSp">
        <pc:chgData name="Guest User" userId="S::urn:spo:anon#fcb2997f40cefc6cf821573133a96eb75bf90ede0ba5d798ca53fe7d67ee9942::" providerId="AD" clId="Web-{92FFCC7D-F696-4C51-A644-49F8D78A053C}" dt="2021-10-06T11:06:05.741" v="0" actId="1076"/>
        <pc:sldMkLst>
          <pc:docMk/>
          <pc:sldMk cId="2181435389" sldId="287"/>
        </pc:sldMkLst>
        <pc:picChg chg="mod">
          <ac:chgData name="Guest User" userId="S::urn:spo:anon#fcb2997f40cefc6cf821573133a96eb75bf90ede0ba5d798ca53fe7d67ee9942::" providerId="AD" clId="Web-{92FFCC7D-F696-4C51-A644-49F8D78A053C}" dt="2021-10-06T11:06:05.741" v="0" actId="1076"/>
          <ac:picMkLst>
            <pc:docMk/>
            <pc:sldMk cId="2181435389" sldId="287"/>
            <ac:picMk id="4" creationId="{00000000-0000-0000-0000-000000000000}"/>
          </ac:picMkLst>
        </pc:picChg>
      </pc:sldChg>
    </pc:docChg>
  </pc:docChgLst>
  <pc:docChgLst>
    <pc:chgData name="Guest User" userId="S::urn:spo:anon#fcb2997f40cefc6cf821573133a96eb75bf90ede0ba5d798ca53fe7d67ee9942::" providerId="AD" clId="Web-{D302B9C4-303A-40B8-B5E4-A78C91BFB4B4}"/>
    <pc:docChg chg="modSld">
      <pc:chgData name="Guest User" userId="S::urn:spo:anon#fcb2997f40cefc6cf821573133a96eb75bf90ede0ba5d798ca53fe7d67ee9942::" providerId="AD" clId="Web-{D302B9C4-303A-40B8-B5E4-A78C91BFB4B4}" dt="2021-10-06T10:30:27.183" v="1" actId="14100"/>
      <pc:docMkLst>
        <pc:docMk/>
      </pc:docMkLst>
      <pc:sldChg chg="modSp">
        <pc:chgData name="Guest User" userId="S::urn:spo:anon#fcb2997f40cefc6cf821573133a96eb75bf90ede0ba5d798ca53fe7d67ee9942::" providerId="AD" clId="Web-{D302B9C4-303A-40B8-B5E4-A78C91BFB4B4}" dt="2021-10-06T10:30:27.183" v="1" actId="14100"/>
        <pc:sldMkLst>
          <pc:docMk/>
          <pc:sldMk cId="1440811937" sldId="256"/>
        </pc:sldMkLst>
        <pc:picChg chg="mod">
          <ac:chgData name="Guest User" userId="S::urn:spo:anon#fcb2997f40cefc6cf821573133a96eb75bf90ede0ba5d798ca53fe7d67ee9942::" providerId="AD" clId="Web-{D302B9C4-303A-40B8-B5E4-A78C91BFB4B4}" dt="2021-10-06T10:30:27.183" v="1" actId="14100"/>
          <ac:picMkLst>
            <pc:docMk/>
            <pc:sldMk cId="1440811937" sldId="256"/>
            <ac:picMk id="8" creationId="{70B0034A-F6B5-48A7-8DDA-0DD093307FE6}"/>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F14C87D-5282-4A20-9A38-517264A260A3}" type="datetimeFigureOut">
              <a:rPr lang="en-GB" smtClean="0"/>
              <a:t>10/10/2021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3395103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14C87D-5282-4A20-9A38-517264A260A3}" type="datetimeFigureOut">
              <a:rPr lang="en-GB" smtClean="0"/>
              <a:t>10/10/2021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2299817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14C87D-5282-4A20-9A38-517264A260A3}" type="datetimeFigureOut">
              <a:rPr lang="en-GB" smtClean="0"/>
              <a:t>10/10/2021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3188878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14C87D-5282-4A20-9A38-517264A260A3}" type="datetimeFigureOut">
              <a:rPr lang="en-GB" smtClean="0"/>
              <a:t>10/10/2021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1401559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F14C87D-5282-4A20-9A38-517264A260A3}" type="datetimeFigureOut">
              <a:rPr lang="en-GB" smtClean="0"/>
              <a:t>10/10/2021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4087512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14C87D-5282-4A20-9A38-517264A260A3}" type="datetimeFigureOut">
              <a:rPr lang="en-GB" smtClean="0"/>
              <a:t>10/10/2021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2431036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14C87D-5282-4A20-9A38-517264A260A3}" type="datetimeFigureOut">
              <a:rPr lang="en-GB" smtClean="0"/>
              <a:t>10/10/2021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1251158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14C87D-5282-4A20-9A38-517264A260A3}" type="datetimeFigureOut">
              <a:rPr lang="en-GB" smtClean="0"/>
              <a:t>10/10/2021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132060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14C87D-5282-4A20-9A38-517264A260A3}" type="datetimeFigureOut">
              <a:rPr lang="en-GB" smtClean="0"/>
              <a:t>10/10/2021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1608859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14C87D-5282-4A20-9A38-517264A260A3}" type="datetimeFigureOut">
              <a:rPr lang="en-GB" smtClean="0"/>
              <a:t>10/10/2021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2225530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14C87D-5282-4A20-9A38-517264A260A3}" type="datetimeFigureOut">
              <a:rPr lang="en-GB" smtClean="0"/>
              <a:t>10/10/2021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921D54-E584-4729-A352-B78CFD3E1E10}" type="slidenum">
              <a:rPr lang="en-GB" smtClean="0"/>
              <a:t>‹#›</a:t>
            </a:fld>
            <a:endParaRPr lang="en-GB"/>
          </a:p>
        </p:txBody>
      </p:sp>
    </p:spTree>
    <p:extLst>
      <p:ext uri="{BB962C8B-B14F-4D97-AF65-F5344CB8AC3E}">
        <p14:creationId xmlns:p14="http://schemas.microsoft.com/office/powerpoint/2010/main" val="32722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14C87D-5282-4A20-9A38-517264A260A3}" type="datetimeFigureOut">
              <a:rPr lang="en-GB" smtClean="0"/>
              <a:t>10/10/2021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921D54-E584-4729-A352-B78CFD3E1E10}" type="slidenum">
              <a:rPr lang="en-GB" smtClean="0"/>
              <a:t>‹#›</a:t>
            </a:fld>
            <a:endParaRPr lang="en-GB"/>
          </a:p>
        </p:txBody>
      </p:sp>
    </p:spTree>
    <p:extLst>
      <p:ext uri="{BB962C8B-B14F-4D97-AF65-F5344CB8AC3E}">
        <p14:creationId xmlns:p14="http://schemas.microsoft.com/office/powerpoint/2010/main" val="3166094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xml"/><Relationship Id="rId7" Type="http://schemas.openxmlformats.org/officeDocument/2006/relationships/image" Target="../media/image3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4.png"/><Relationship Id="rId4" Type="http://schemas.openxmlformats.org/officeDocument/2006/relationships/image" Target="../media/image1.jpe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37.pn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slideLayout" Target="../slideLayouts/slideLayout1.xml"/><Relationship Id="rId7" Type="http://schemas.openxmlformats.org/officeDocument/2006/relationships/image" Target="../media/image40.jpeg"/><Relationship Id="rId12"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png"/><Relationship Id="rId10" Type="http://schemas.openxmlformats.org/officeDocument/2006/relationships/image" Target="../media/image43.jpeg"/><Relationship Id="rId4" Type="http://schemas.openxmlformats.org/officeDocument/2006/relationships/image" Target="../media/image1.jpeg"/><Relationship Id="rId9" Type="http://schemas.openxmlformats.org/officeDocument/2006/relationships/image" Target="../media/image42.jpe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4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5.png"/><Relationship Id="rId5" Type="http://schemas.openxmlformats.org/officeDocument/2006/relationships/image" Target="../media/image38.pn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47.png"/><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48.jpeg"/><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eg"/><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image" Target="../media/image1.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51.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54.jpe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20.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xml"/><Relationship Id="rId7" Type="http://schemas.openxmlformats.org/officeDocument/2006/relationships/image" Target="../media/image2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jpe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27.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0.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445" y="198527"/>
            <a:ext cx="8516983" cy="6387737"/>
          </a:xfrm>
          <a:prstGeom prst="rect">
            <a:avLst/>
          </a:prstGeom>
        </p:spPr>
      </p:pic>
      <p:sp>
        <p:nvSpPr>
          <p:cNvPr id="6" name="TextBox 5"/>
          <p:cNvSpPr txBox="1"/>
          <p:nvPr/>
        </p:nvSpPr>
        <p:spPr>
          <a:xfrm>
            <a:off x="895689" y="733485"/>
            <a:ext cx="4120447" cy="1938992"/>
          </a:xfrm>
          <a:prstGeom prst="rect">
            <a:avLst/>
          </a:prstGeom>
          <a:noFill/>
        </p:spPr>
        <p:txBody>
          <a:bodyPr wrap="square" rtlCol="0">
            <a:spAutoFit/>
          </a:bodyPr>
          <a:lstStyle/>
          <a:p>
            <a:r>
              <a:rPr lang="en-US" sz="7200">
                <a:latin typeface="Calibri" panose="020F0502020204030204" pitchFamily="34" charset="0"/>
                <a:cs typeface="Calibri" panose="020F0502020204030204" pitchFamily="34" charset="0"/>
              </a:rPr>
              <a:t>Welcome</a:t>
            </a:r>
          </a:p>
          <a:p>
            <a:endParaRPr lang="en-US" sz="4800">
              <a:solidFill>
                <a:schemeClr val="accent6">
                  <a:lumMod val="50000"/>
                </a:schemeClr>
              </a:solidFill>
              <a:latin typeface="Calibri" panose="020F0502020204030204" pitchFamily="34" charset="0"/>
              <a:cs typeface="Calibri" panose="020F0502020204030204" pitchFamily="34" charset="0"/>
            </a:endParaRPr>
          </a:p>
        </p:txBody>
      </p:sp>
      <p:pic>
        <p:nvPicPr>
          <p:cNvPr id="7" name="Picture 6" descr="Logo - The Blue Kite Academy Trust (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128" y="5613968"/>
            <a:ext cx="2788920" cy="770738"/>
          </a:xfrm>
          <a:prstGeom prst="rect">
            <a:avLst/>
          </a:prstGeom>
          <a:noFill/>
          <a:ln>
            <a:noFill/>
          </a:ln>
        </p:spPr>
      </p:pic>
      <p:pic>
        <p:nvPicPr>
          <p:cNvPr id="8" name="Picture 7" descr="A group of people in a garden&#10;&#10;Description automatically generated with low confidence">
            <a:extLst>
              <a:ext uri="{FF2B5EF4-FFF2-40B4-BE49-F238E27FC236}">
                <a16:creationId xmlns:a16="http://schemas.microsoft.com/office/drawing/2014/main" id="{70B0034A-F6B5-48A7-8DDA-0DD093307F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H="1" flipV="1">
            <a:off x="8458200" y="3208669"/>
            <a:ext cx="197714" cy="135177"/>
          </a:xfrm>
          <a:prstGeom prst="rect">
            <a:avLst/>
          </a:prstGeom>
          <a:effectLst>
            <a:softEdge rad="63500"/>
          </a:effectLst>
        </p:spPr>
      </p:pic>
      <p:sp>
        <p:nvSpPr>
          <p:cNvPr id="5" name="TextBox 4"/>
          <p:cNvSpPr txBox="1"/>
          <p:nvPr/>
        </p:nvSpPr>
        <p:spPr>
          <a:xfrm>
            <a:off x="2530928" y="3553982"/>
            <a:ext cx="4082144" cy="2123658"/>
          </a:xfrm>
          <a:prstGeom prst="rect">
            <a:avLst/>
          </a:prstGeom>
          <a:noFill/>
        </p:spPr>
        <p:txBody>
          <a:bodyPr wrap="square" rtlCol="0">
            <a:spAutoFit/>
          </a:bodyPr>
          <a:lstStyle/>
          <a:p>
            <a:pPr algn="ctr"/>
            <a:r>
              <a:rPr lang="en-US" sz="4400">
                <a:solidFill>
                  <a:schemeClr val="accent6">
                    <a:lumMod val="50000"/>
                  </a:schemeClr>
                </a:solidFill>
                <a:latin typeface="Calibri" panose="020F0502020204030204" pitchFamily="34" charset="0"/>
                <a:cs typeface="Calibri" panose="020F0502020204030204" pitchFamily="34" charset="0"/>
              </a:rPr>
              <a:t>EYFS/Year 1 </a:t>
            </a:r>
          </a:p>
          <a:p>
            <a:pPr algn="ctr"/>
            <a:r>
              <a:rPr lang="en-US" sz="4400">
                <a:solidFill>
                  <a:schemeClr val="accent6">
                    <a:lumMod val="50000"/>
                  </a:schemeClr>
                </a:solidFill>
                <a:latin typeface="Calibri" panose="020F0502020204030204" pitchFamily="34" charset="0"/>
                <a:cs typeface="Calibri" panose="020F0502020204030204" pitchFamily="34" charset="0"/>
              </a:rPr>
              <a:t> Badbury Park Primary School</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4081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349" y="191018"/>
            <a:ext cx="8791302" cy="6603274"/>
          </a:xfrm>
          <a:prstGeom prst="rect">
            <a:avLst/>
          </a:prstGeom>
        </p:spPr>
      </p:pic>
      <p:sp>
        <p:nvSpPr>
          <p:cNvPr id="6" name="TextBox 5"/>
          <p:cNvSpPr txBox="1"/>
          <p:nvPr/>
        </p:nvSpPr>
        <p:spPr>
          <a:xfrm>
            <a:off x="335149" y="0"/>
            <a:ext cx="7665851" cy="7140416"/>
          </a:xfrm>
          <a:prstGeom prst="rect">
            <a:avLst/>
          </a:prstGeom>
          <a:noFill/>
        </p:spPr>
        <p:txBody>
          <a:bodyPr wrap="square" rtlCol="0">
            <a:spAutoFit/>
          </a:bodyPr>
          <a:lstStyle/>
          <a:p>
            <a:endParaRPr lang="en-US" b="1" u="sng">
              <a:solidFill>
                <a:schemeClr val="accent6">
                  <a:lumMod val="50000"/>
                </a:schemeClr>
              </a:solidFill>
              <a:latin typeface="Calibri" panose="020F0502020204030204" pitchFamily="34" charset="0"/>
              <a:cs typeface="Calibri" panose="020F0502020204030204" pitchFamily="34" charset="0"/>
            </a:endParaRPr>
          </a:p>
          <a:p>
            <a:r>
              <a:rPr lang="en-US" sz="3200" b="1" u="sng">
                <a:solidFill>
                  <a:schemeClr val="accent6">
                    <a:lumMod val="50000"/>
                  </a:schemeClr>
                </a:solidFill>
                <a:latin typeface="Calibri" panose="020F0502020204030204" pitchFamily="34" charset="0"/>
                <a:cs typeface="Calibri" panose="020F0502020204030204" pitchFamily="34" charset="0"/>
              </a:rPr>
              <a:t>…into Year 1</a:t>
            </a:r>
          </a:p>
          <a:p>
            <a:endParaRPr lang="en-US" b="1" u="sng">
              <a:solidFill>
                <a:schemeClr val="accent6">
                  <a:lumMod val="50000"/>
                </a:schemeClr>
              </a:solidFill>
              <a:latin typeface="Calibri" panose="020F0502020204030204" pitchFamily="34" charset="0"/>
              <a:cs typeface="Calibri" panose="020F0502020204030204" pitchFamily="34" charset="0"/>
            </a:endParaRPr>
          </a:p>
          <a:p>
            <a:r>
              <a:rPr lang="en-GB">
                <a:latin typeface="Calibri" panose="020F0502020204030204" pitchFamily="34" charset="0"/>
                <a:cs typeface="Calibri" panose="020F0502020204030204" pitchFamily="34" charset="0"/>
              </a:rPr>
              <a:t>For those children who need to finish off the Early Learning Goals, they will continue to work alongside their peers but their focus will be on the EYFS objectives. The children who are ready, will work on the Year 1 objectives. </a:t>
            </a:r>
          </a:p>
          <a:p>
            <a:endParaRPr lang="en-US">
              <a:latin typeface="Calibri" panose="020F0502020204030204" pitchFamily="34" charset="0"/>
              <a:cs typeface="Calibri" panose="020F0502020204030204" pitchFamily="34" charset="0"/>
            </a:endParaRPr>
          </a:p>
          <a:p>
            <a:r>
              <a:rPr lang="en-US">
                <a:latin typeface="Calibri" panose="020F0502020204030204" pitchFamily="34" charset="0"/>
                <a:cs typeface="Calibri" panose="020F0502020204030204" pitchFamily="34" charset="0"/>
              </a:rPr>
              <a:t>Our Year 1 children will continue to have a play based approach. This is known as continuous provision and looks very similar to the reception year except the objectives, knowledge and skills are more advanced. They will take part in independent learning alongside teacher led whole class sessions and teacher led focus groups. These focus groups will ensure children are challenged and stretched from their starting points.</a:t>
            </a:r>
          </a:p>
          <a:p>
            <a:endParaRPr lang="en-US">
              <a:latin typeface="Calibri" panose="020F0502020204030204" pitchFamily="34" charset="0"/>
              <a:cs typeface="Calibri" panose="020F0502020204030204" pitchFamily="34" charset="0"/>
            </a:endParaRPr>
          </a:p>
          <a:p>
            <a:r>
              <a:rPr lang="en-US">
                <a:latin typeface="Calibri" panose="020F0502020204030204" pitchFamily="34" charset="0"/>
                <a:cs typeface="Calibri" panose="020F0502020204030204" pitchFamily="34" charset="0"/>
              </a:rPr>
              <a:t>Children will be set challenges at the start of the week. How to approach these will be modelled by the teacher. These challenges will be linked to different curriculum subjects. They will have independent journals where they carry out their independent learning and teacher led books where they work with a teacher or teaching assistant. </a:t>
            </a:r>
          </a:p>
          <a:p>
            <a:endParaRPr lang="en-US">
              <a:solidFill>
                <a:schemeClr val="accent6">
                  <a:lumMod val="50000"/>
                </a:schemeClr>
              </a:solidFill>
              <a:latin typeface="Calibri" panose="020F0502020204030204" pitchFamily="34" charset="0"/>
              <a:cs typeface="Calibri" panose="020F0502020204030204" pitchFamily="34" charset="0"/>
            </a:endParaRPr>
          </a:p>
          <a:p>
            <a:r>
              <a:rPr lang="en-US">
                <a:solidFill>
                  <a:srgbClr val="FF0000"/>
                </a:solidFill>
                <a:latin typeface="Calibri" panose="020F0502020204030204" pitchFamily="34" charset="0"/>
                <a:cs typeface="Calibri" panose="020F0502020204030204" pitchFamily="34" charset="0"/>
              </a:rPr>
              <a:t>Targeted interventions may be used for children needing additional </a:t>
            </a:r>
          </a:p>
          <a:p>
            <a:r>
              <a:rPr lang="en-US">
                <a:solidFill>
                  <a:srgbClr val="FF0000"/>
                </a:solidFill>
                <a:latin typeface="Calibri" panose="020F0502020204030204" pitchFamily="34" charset="0"/>
                <a:cs typeface="Calibri" panose="020F0502020204030204" pitchFamily="34" charset="0"/>
              </a:rPr>
              <a:t>Help as well as children who need to be challenged further. </a:t>
            </a:r>
          </a:p>
          <a:p>
            <a:endParaRPr lang="en-US" sz="2400">
              <a:latin typeface="Comic Sans MS" panose="030F0702030302020204" pitchFamily="66" charset="0"/>
            </a:endParaRPr>
          </a:p>
          <a:p>
            <a:endParaRPr lang="en-GB" sz="2400">
              <a:latin typeface="Comic Sans MS" panose="030F0702030302020204" pitchFamily="66"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9849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59" y="274319"/>
            <a:ext cx="8516983" cy="6387737"/>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8" name="TextBox 7"/>
          <p:cNvSpPr txBox="1"/>
          <p:nvPr/>
        </p:nvSpPr>
        <p:spPr>
          <a:xfrm>
            <a:off x="615586" y="398046"/>
            <a:ext cx="7912827" cy="3170099"/>
          </a:xfrm>
          <a:prstGeom prst="rect">
            <a:avLst/>
          </a:prstGeom>
          <a:noFill/>
        </p:spPr>
        <p:txBody>
          <a:bodyPr wrap="square" rtlCol="0">
            <a:spAutoFit/>
          </a:bodyPr>
          <a:lstStyle/>
          <a:p>
            <a:pPr algn="ctr"/>
            <a:r>
              <a:rPr lang="en-US" sz="4000" b="1" dirty="0"/>
              <a:t>Reading</a:t>
            </a:r>
          </a:p>
          <a:p>
            <a:endParaRPr lang="en-US" sz="3200" b="1"/>
          </a:p>
          <a:p>
            <a:endParaRPr lang="en-US" sz="3200" b="1"/>
          </a:p>
          <a:p>
            <a:endParaRPr lang="en-US" sz="3200" b="1"/>
          </a:p>
          <a:p>
            <a:endParaRPr lang="en-US" sz="3200" b="1"/>
          </a:p>
          <a:p>
            <a:endParaRPr lang="en-US" sz="2800"/>
          </a:p>
        </p:txBody>
      </p:sp>
      <p:sp>
        <p:nvSpPr>
          <p:cNvPr id="6" name="AutoShape 2" descr="Summer Reading | Reading Statistics | Bette Fett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5"/>
          <a:stretch>
            <a:fillRect/>
          </a:stretch>
        </p:blipFill>
        <p:spPr>
          <a:xfrm>
            <a:off x="5531509" y="548850"/>
            <a:ext cx="3070723" cy="4735573"/>
          </a:xfrm>
          <a:prstGeom prst="rect">
            <a:avLst/>
          </a:prstGeom>
        </p:spPr>
      </p:pic>
      <p:sp>
        <p:nvSpPr>
          <p:cNvPr id="9" name="AutoShape 4" descr="7 Surprising Reading Facts That Prove It All Adds 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9"/>
          <p:cNvPicPr>
            <a:picLocks noChangeAspect="1"/>
          </p:cNvPicPr>
          <p:nvPr/>
        </p:nvPicPr>
        <p:blipFill rotWithShape="1">
          <a:blip r:embed="rId6"/>
          <a:srcRect t="25806" b="23643"/>
          <a:stretch/>
        </p:blipFill>
        <p:spPr>
          <a:xfrm>
            <a:off x="5744605" y="4382149"/>
            <a:ext cx="2868357" cy="1449977"/>
          </a:xfrm>
          <a:prstGeom prst="rect">
            <a:avLst/>
          </a:prstGeom>
        </p:spPr>
      </p:pic>
      <p:sp>
        <p:nvSpPr>
          <p:cNvPr id="11" name="AutoShape 6" descr="Parenting advice: Reading is a gif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 name="Picture 11"/>
          <p:cNvPicPr>
            <a:picLocks noChangeAspect="1"/>
          </p:cNvPicPr>
          <p:nvPr/>
        </p:nvPicPr>
        <p:blipFill>
          <a:blip r:embed="rId7"/>
          <a:stretch>
            <a:fillRect/>
          </a:stretch>
        </p:blipFill>
        <p:spPr>
          <a:xfrm>
            <a:off x="612775" y="588865"/>
            <a:ext cx="3126677" cy="3181979"/>
          </a:xfrm>
          <a:prstGeom prst="rect">
            <a:avLst/>
          </a:prstGeom>
        </p:spPr>
      </p:pic>
      <p:sp>
        <p:nvSpPr>
          <p:cNvPr id="13" name="AutoShape 8" descr="Why is reading so important? | Pearson U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p:cNvPicPr>
            <a:picLocks noChangeAspect="1"/>
          </p:cNvPicPr>
          <p:nvPr/>
        </p:nvPicPr>
        <p:blipFill>
          <a:blip r:embed="rId8"/>
          <a:stretch>
            <a:fillRect/>
          </a:stretch>
        </p:blipFill>
        <p:spPr>
          <a:xfrm>
            <a:off x="365759" y="3692293"/>
            <a:ext cx="5557565" cy="2714160"/>
          </a:xfrm>
          <a:prstGeom prst="rect">
            <a:avLst/>
          </a:prstGeom>
        </p:spPr>
      </p:pic>
      <p:pic>
        <p:nvPicPr>
          <p:cNvPr id="15" name="Picture 14"/>
          <p:cNvPicPr>
            <a:picLocks noChangeAspect="1"/>
          </p:cNvPicPr>
          <p:nvPr/>
        </p:nvPicPr>
        <p:blipFill>
          <a:blip r:embed="rId9"/>
          <a:stretch>
            <a:fillRect/>
          </a:stretch>
        </p:blipFill>
        <p:spPr>
          <a:xfrm>
            <a:off x="3731565" y="1365091"/>
            <a:ext cx="1789214" cy="1781262"/>
          </a:xfrm>
          <a:prstGeom prst="rect">
            <a:avLst/>
          </a:prstGeom>
        </p:spPr>
      </p:pic>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9295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975" y="312735"/>
            <a:ext cx="8516983" cy="6387737"/>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8" name="TextBox 7"/>
          <p:cNvSpPr txBox="1"/>
          <p:nvPr/>
        </p:nvSpPr>
        <p:spPr>
          <a:xfrm>
            <a:off x="685800" y="620579"/>
            <a:ext cx="7912827" cy="5139869"/>
          </a:xfrm>
          <a:prstGeom prst="rect">
            <a:avLst/>
          </a:prstGeom>
          <a:noFill/>
        </p:spPr>
        <p:txBody>
          <a:bodyPr wrap="square" rtlCol="0">
            <a:spAutoFit/>
          </a:bodyPr>
          <a:lstStyle/>
          <a:p>
            <a:r>
              <a:rPr lang="en-US" sz="3200" b="1">
                <a:solidFill>
                  <a:schemeClr val="accent6">
                    <a:lumMod val="75000"/>
                  </a:schemeClr>
                </a:solidFill>
              </a:rPr>
              <a:t>Reading</a:t>
            </a:r>
          </a:p>
          <a:p>
            <a:endParaRPr lang="en-US" sz="3200" b="1"/>
          </a:p>
          <a:p>
            <a:r>
              <a:rPr lang="en-US" sz="2400" b="1"/>
              <a:t>Individual reading</a:t>
            </a:r>
          </a:p>
          <a:p>
            <a:r>
              <a:rPr lang="en-US" sz="2400"/>
              <a:t>At school we hear each child read individually at least once a week. At home we ask you to ‘strive for five!’, this means that your child is aiming to read at home 5 times over the week- every day would be amazing!</a:t>
            </a:r>
          </a:p>
          <a:p>
            <a:endParaRPr lang="en-US" sz="2400"/>
          </a:p>
          <a:p>
            <a:r>
              <a:rPr lang="en-US" sz="2400" b="1"/>
              <a:t>Sharing stories and book talk</a:t>
            </a:r>
          </a:p>
          <a:p>
            <a:r>
              <a:rPr lang="en-US" sz="2400"/>
              <a:t>At school we share books and stories at least twice a day. We ask that you try to share a book with your child each day, a bedtime story would be ideal. You can also talk about</a:t>
            </a:r>
          </a:p>
          <a:p>
            <a:r>
              <a:rPr lang="en-US" sz="2400"/>
              <a:t>what happened and what their favourite bit was. </a:t>
            </a:r>
          </a:p>
        </p:txBody>
      </p:sp>
      <p:sp>
        <p:nvSpPr>
          <p:cNvPr id="6" name="AutoShape 2" descr="Summer Reading | Reading Statistics | Bette Fett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4" descr="7 Surprising Reading Facts That Prove It All Adds 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6" descr="Parenting advice: Reading is a gif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8" descr="Why is reading so important? | Pearson U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5" name="Picture 14"/>
          <p:cNvPicPr>
            <a:picLocks noChangeAspect="1"/>
          </p:cNvPicPr>
          <p:nvPr/>
        </p:nvPicPr>
        <p:blipFill>
          <a:blip r:embed="rId5"/>
          <a:stretch>
            <a:fillRect/>
          </a:stretch>
        </p:blipFill>
        <p:spPr>
          <a:xfrm>
            <a:off x="6916782" y="496804"/>
            <a:ext cx="1256702" cy="1251117"/>
          </a:xfrm>
          <a:prstGeom prst="rect">
            <a:avLst/>
          </a:prstGeom>
        </p:spPr>
      </p:pic>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6738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 y="87495"/>
            <a:ext cx="8791302" cy="6603274"/>
          </a:xfrm>
          <a:prstGeom prst="rect">
            <a:avLst/>
          </a:prstGeom>
        </p:spPr>
      </p:pic>
      <p:sp>
        <p:nvSpPr>
          <p:cNvPr id="6" name="TextBox 5"/>
          <p:cNvSpPr txBox="1"/>
          <p:nvPr/>
        </p:nvSpPr>
        <p:spPr>
          <a:xfrm>
            <a:off x="371802" y="-1374181"/>
            <a:ext cx="7496033" cy="1200329"/>
          </a:xfrm>
          <a:prstGeom prst="rect">
            <a:avLst/>
          </a:prstGeom>
          <a:noFill/>
        </p:spPr>
        <p:txBody>
          <a:bodyPr wrap="square" rtlCol="0">
            <a:spAutoFit/>
          </a:bodyPr>
          <a:lstStyle/>
          <a:p>
            <a:endParaRPr lang="en-US" sz="2400" b="1" u="sng">
              <a:solidFill>
                <a:schemeClr val="accent6">
                  <a:lumMod val="50000"/>
                </a:schemeClr>
              </a:solidFill>
              <a:latin typeface="Comic Sans MS" panose="030F0702030302020204" pitchFamily="66" charset="0"/>
            </a:endParaRPr>
          </a:p>
          <a:p>
            <a:endParaRPr lang="en-US" sz="2400">
              <a:latin typeface="Comic Sans MS" panose="030F0702030302020204" pitchFamily="66" charset="0"/>
            </a:endParaRPr>
          </a:p>
          <a:p>
            <a:endParaRPr lang="en-GB" sz="2400">
              <a:latin typeface="Comic Sans MS" panose="030F0702030302020204" pitchFamily="66" charset="0"/>
            </a:endParaRPr>
          </a:p>
        </p:txBody>
      </p:sp>
      <p:pic>
        <p:nvPicPr>
          <p:cNvPr id="1028" name="Picture 4" descr="Reading and Phonics - Oasis Academy Marksbury Road">
            <a:extLst>
              <a:ext uri="{FF2B5EF4-FFF2-40B4-BE49-F238E27FC236}">
                <a16:creationId xmlns:a16="http://schemas.microsoft.com/office/drawing/2014/main" id="{66AE2775-3998-446E-9498-F041424BDC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5429" y="398667"/>
            <a:ext cx="4403324" cy="13607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able, indoor, sitting, food&#10;&#10;Description automatically generated">
            <a:extLst>
              <a:ext uri="{FF2B5EF4-FFF2-40B4-BE49-F238E27FC236}">
                <a16:creationId xmlns:a16="http://schemas.microsoft.com/office/drawing/2014/main" id="{0FAD3C1D-E669-4376-AD73-F80722703C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669" y="379613"/>
            <a:ext cx="1912139" cy="1434104"/>
          </a:xfrm>
          <a:prstGeom prst="rect">
            <a:avLst/>
          </a:prstGeom>
        </p:spPr>
      </p:pic>
      <p:pic>
        <p:nvPicPr>
          <p:cNvPr id="10" name="Picture 9" descr="A picture containing indoor, table, sitting, small&#10;&#10;Description automatically generated">
            <a:extLst>
              <a:ext uri="{FF2B5EF4-FFF2-40B4-BE49-F238E27FC236}">
                <a16:creationId xmlns:a16="http://schemas.microsoft.com/office/drawing/2014/main" id="{96FFCD75-81C2-40E5-9D15-7FB62C7C5A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7075776" y="397348"/>
            <a:ext cx="1207052" cy="905289"/>
          </a:xfrm>
          <a:prstGeom prst="rect">
            <a:avLst/>
          </a:prstGeom>
        </p:spPr>
      </p:pic>
      <p:pic>
        <p:nvPicPr>
          <p:cNvPr id="12" name="Picture 11" descr="A picture containing person, boy, implement, outdoor&#10;&#10;Description automatically generated">
            <a:extLst>
              <a:ext uri="{FF2B5EF4-FFF2-40B4-BE49-F238E27FC236}">
                <a16:creationId xmlns:a16="http://schemas.microsoft.com/office/drawing/2014/main" id="{FC37C427-A609-4E28-BFCF-522B08F3605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99040" y="1630591"/>
            <a:ext cx="1972291" cy="1359282"/>
          </a:xfrm>
          <a:prstGeom prst="rect">
            <a:avLst/>
          </a:prstGeom>
        </p:spPr>
      </p:pic>
      <p:pic>
        <p:nvPicPr>
          <p:cNvPr id="14" name="Picture 13" descr="A picture containing text, whiteboard&#10;&#10;Description automatically generated">
            <a:extLst>
              <a:ext uri="{FF2B5EF4-FFF2-40B4-BE49-F238E27FC236}">
                <a16:creationId xmlns:a16="http://schemas.microsoft.com/office/drawing/2014/main" id="{6F1481FD-80F1-45F0-8D19-0B55FBDE1D5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9470" y="5389449"/>
            <a:ext cx="2991716" cy="981906"/>
          </a:xfrm>
          <a:prstGeom prst="rect">
            <a:avLst/>
          </a:prstGeom>
        </p:spPr>
      </p:pic>
      <p:pic>
        <p:nvPicPr>
          <p:cNvPr id="16" name="Picture 15" descr="A picture containing different, box, photo, items&#10;&#10;Description automatically generated">
            <a:extLst>
              <a:ext uri="{FF2B5EF4-FFF2-40B4-BE49-F238E27FC236}">
                <a16:creationId xmlns:a16="http://schemas.microsoft.com/office/drawing/2014/main" id="{F77815B0-A0A4-4403-866D-6A86613C7B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64165" y="2781835"/>
            <a:ext cx="1611197" cy="1208398"/>
          </a:xfrm>
          <a:prstGeom prst="rect">
            <a:avLst/>
          </a:prstGeom>
        </p:spPr>
      </p:pic>
      <p:sp>
        <p:nvSpPr>
          <p:cNvPr id="18" name="TextBox 17">
            <a:extLst>
              <a:ext uri="{FF2B5EF4-FFF2-40B4-BE49-F238E27FC236}">
                <a16:creationId xmlns:a16="http://schemas.microsoft.com/office/drawing/2014/main" id="{3C0A526C-0659-427D-9CFD-D1DEFDC858AE}"/>
              </a:ext>
            </a:extLst>
          </p:cNvPr>
          <p:cNvSpPr txBox="1"/>
          <p:nvPr/>
        </p:nvSpPr>
        <p:spPr>
          <a:xfrm>
            <a:off x="419470" y="2075064"/>
            <a:ext cx="5061857" cy="3046988"/>
          </a:xfrm>
          <a:prstGeom prst="rect">
            <a:avLst/>
          </a:prstGeom>
          <a:noFill/>
        </p:spPr>
        <p:txBody>
          <a:bodyPr wrap="square" rtlCol="0">
            <a:spAutoFit/>
          </a:bodyPr>
          <a:lstStyle/>
          <a:p>
            <a:r>
              <a:rPr lang="en-GB" sz="1600"/>
              <a:t>We follow the Story Time Phonics validated scheme and use the structure of Letters and Sounds to facilitate the learning. We will recap phase 1 during the first few weeks of term and assess the children’s knowledge. We will then teach phase 2, 3 and 4 in Reception and Phase 5 in Year 1. Each day a new sound will be taught and then we will move onto applying them in our reading and writing. Each sound has a ‘caption action’ and a ‘sparkle mark’. The children will hear a story and watch a video to help them remember the sound. Very quickly the children will learn to blend sounds together to read and write words. They will also meet Tricky Troll and </a:t>
            </a:r>
            <a:r>
              <a:rPr lang="en-GB" sz="1600" err="1"/>
              <a:t>Beegu</a:t>
            </a:r>
            <a:r>
              <a:rPr lang="en-GB" sz="1600"/>
              <a:t> words!</a:t>
            </a:r>
          </a:p>
        </p:txBody>
      </p:sp>
      <p:pic>
        <p:nvPicPr>
          <p:cNvPr id="20" name="Picture 19" descr="A picture containing fabric&#10;&#10;Description automatically generated">
            <a:extLst>
              <a:ext uri="{FF2B5EF4-FFF2-40B4-BE49-F238E27FC236}">
                <a16:creationId xmlns:a16="http://schemas.microsoft.com/office/drawing/2014/main" id="{D4A1F083-287E-4632-8C7C-77CB147EF36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80327" y="4120906"/>
            <a:ext cx="1419714" cy="2160741"/>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0234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 y="87495"/>
            <a:ext cx="8791302" cy="6603274"/>
          </a:xfrm>
          <a:prstGeom prst="rect">
            <a:avLst/>
          </a:prstGeom>
        </p:spPr>
      </p:pic>
      <p:sp>
        <p:nvSpPr>
          <p:cNvPr id="6" name="TextBox 5"/>
          <p:cNvSpPr txBox="1"/>
          <p:nvPr/>
        </p:nvSpPr>
        <p:spPr>
          <a:xfrm>
            <a:off x="371802" y="-1374181"/>
            <a:ext cx="7496033" cy="1200329"/>
          </a:xfrm>
          <a:prstGeom prst="rect">
            <a:avLst/>
          </a:prstGeom>
          <a:noFill/>
        </p:spPr>
        <p:txBody>
          <a:bodyPr wrap="square" rtlCol="0">
            <a:spAutoFit/>
          </a:bodyPr>
          <a:lstStyle/>
          <a:p>
            <a:endParaRPr lang="en-US" sz="2400" b="1" u="sng">
              <a:solidFill>
                <a:schemeClr val="accent6">
                  <a:lumMod val="50000"/>
                </a:schemeClr>
              </a:solidFill>
              <a:latin typeface="Comic Sans MS" panose="030F0702030302020204" pitchFamily="66" charset="0"/>
            </a:endParaRPr>
          </a:p>
          <a:p>
            <a:endParaRPr lang="en-US" sz="2400">
              <a:latin typeface="Comic Sans MS" panose="030F0702030302020204" pitchFamily="66" charset="0"/>
            </a:endParaRPr>
          </a:p>
          <a:p>
            <a:endParaRPr lang="en-GB" sz="2400">
              <a:latin typeface="Comic Sans MS" panose="030F0702030302020204" pitchFamily="66" charset="0"/>
            </a:endParaRPr>
          </a:p>
        </p:txBody>
      </p:sp>
      <p:pic>
        <p:nvPicPr>
          <p:cNvPr id="1028" name="Picture 4" descr="Reading and Phonics - Oasis Academy Marksbury Road">
            <a:extLst>
              <a:ext uri="{FF2B5EF4-FFF2-40B4-BE49-F238E27FC236}">
                <a16:creationId xmlns:a16="http://schemas.microsoft.com/office/drawing/2014/main" id="{66AE2775-3998-446E-9498-F041424BDC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5429" y="398667"/>
            <a:ext cx="4403324" cy="136074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C0A526C-0659-427D-9CFD-D1DEFDC858AE}"/>
              </a:ext>
            </a:extLst>
          </p:cNvPr>
          <p:cNvSpPr txBox="1"/>
          <p:nvPr/>
        </p:nvSpPr>
        <p:spPr>
          <a:xfrm>
            <a:off x="472669" y="2070588"/>
            <a:ext cx="5266954" cy="4093428"/>
          </a:xfrm>
          <a:prstGeom prst="rect">
            <a:avLst/>
          </a:prstGeom>
          <a:noFill/>
        </p:spPr>
        <p:txBody>
          <a:bodyPr wrap="square" rtlCol="0">
            <a:spAutoFit/>
          </a:bodyPr>
          <a:lstStyle/>
          <a:p>
            <a:r>
              <a:rPr lang="en-GB" sz="2000"/>
              <a:t>We will recap phase 2,3 and 4 sounds and the ‘high frequency’ words that they make. We will recap the Tricky words too. We will move onto reading longer words within these phases.</a:t>
            </a:r>
          </a:p>
          <a:p>
            <a:r>
              <a:rPr lang="en-GB" sz="2000"/>
              <a:t>Once secure, we will teach Phase 5. Some of these are alternative spellings of sounds they already know</a:t>
            </a:r>
          </a:p>
          <a:p>
            <a:r>
              <a:rPr lang="en-GB" sz="2000"/>
              <a:t>For example, ai/ay/a-e.</a:t>
            </a:r>
          </a:p>
          <a:p>
            <a:r>
              <a:rPr lang="en-GB" sz="2000" b="1"/>
              <a:t>In the summer- Phonics Screening Check. </a:t>
            </a:r>
            <a:r>
              <a:rPr lang="en-GB" sz="2000"/>
              <a:t>This is a short </a:t>
            </a:r>
            <a:r>
              <a:rPr lang="en-GB" sz="2000">
                <a:solidFill>
                  <a:srgbClr val="FF0000"/>
                </a:solidFill>
              </a:rPr>
              <a:t>assessment </a:t>
            </a:r>
            <a:r>
              <a:rPr lang="en-GB" sz="2000"/>
              <a:t>where children read words that are both real and not real (</a:t>
            </a:r>
            <a:r>
              <a:rPr lang="en-GB" sz="2000" err="1"/>
              <a:t>Beegu</a:t>
            </a:r>
            <a:r>
              <a:rPr lang="en-GB" sz="2000"/>
              <a:t> words). The words will be based on all of the phonics they have learnt so far. </a:t>
            </a:r>
          </a:p>
        </p:txBody>
      </p:sp>
      <p:pic>
        <p:nvPicPr>
          <p:cNvPr id="5" name="Picture 4">
            <a:extLst>
              <a:ext uri="{FF2B5EF4-FFF2-40B4-BE49-F238E27FC236}">
                <a16:creationId xmlns:a16="http://schemas.microsoft.com/office/drawing/2014/main" id="{9D620898-508F-4280-AAFA-C06ED52ADB99}"/>
              </a:ext>
            </a:extLst>
          </p:cNvPr>
          <p:cNvPicPr>
            <a:picLocks noChangeAspect="1"/>
          </p:cNvPicPr>
          <p:nvPr/>
        </p:nvPicPr>
        <p:blipFill>
          <a:blip r:embed="rId6"/>
          <a:stretch>
            <a:fillRect/>
          </a:stretch>
        </p:blipFill>
        <p:spPr>
          <a:xfrm>
            <a:off x="6958463" y="592138"/>
            <a:ext cx="1543050" cy="3448050"/>
          </a:xfrm>
          <a:prstGeom prst="rect">
            <a:avLst/>
          </a:prstGeom>
        </p:spPr>
      </p:pic>
      <p:pic>
        <p:nvPicPr>
          <p:cNvPr id="7" name="Picture 6">
            <a:extLst>
              <a:ext uri="{FF2B5EF4-FFF2-40B4-BE49-F238E27FC236}">
                <a16:creationId xmlns:a16="http://schemas.microsoft.com/office/drawing/2014/main" id="{D70E49D7-EDD5-42EE-B877-88C429484296}"/>
              </a:ext>
            </a:extLst>
          </p:cNvPr>
          <p:cNvPicPr>
            <a:picLocks noChangeAspect="1"/>
          </p:cNvPicPr>
          <p:nvPr/>
        </p:nvPicPr>
        <p:blipFill>
          <a:blip r:embed="rId7"/>
          <a:stretch>
            <a:fillRect/>
          </a:stretch>
        </p:blipFill>
        <p:spPr>
          <a:xfrm>
            <a:off x="5645975" y="4351360"/>
            <a:ext cx="3140766" cy="2203224"/>
          </a:xfrm>
          <a:prstGeom prst="rect">
            <a:avLst/>
          </a:prstGeom>
        </p:spPr>
      </p:pic>
      <p:sp>
        <p:nvSpPr>
          <p:cNvPr id="8" name="TextBox 7"/>
          <p:cNvSpPr txBox="1"/>
          <p:nvPr/>
        </p:nvSpPr>
        <p:spPr>
          <a:xfrm>
            <a:off x="898769" y="860787"/>
            <a:ext cx="1554480" cy="584775"/>
          </a:xfrm>
          <a:prstGeom prst="rect">
            <a:avLst/>
          </a:prstGeom>
          <a:noFill/>
        </p:spPr>
        <p:txBody>
          <a:bodyPr wrap="square" rtlCol="0">
            <a:spAutoFit/>
          </a:bodyPr>
          <a:lstStyle/>
          <a:p>
            <a:r>
              <a:rPr lang="en-US" sz="3200"/>
              <a:t>Year 1</a:t>
            </a:r>
            <a:endParaRPr lang="en-GB" sz="320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9587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59" y="274319"/>
            <a:ext cx="8516983" cy="6387737"/>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8" name="TextBox 7"/>
          <p:cNvSpPr txBox="1"/>
          <p:nvPr/>
        </p:nvSpPr>
        <p:spPr>
          <a:xfrm>
            <a:off x="545373" y="517803"/>
            <a:ext cx="7912827" cy="4832092"/>
          </a:xfrm>
          <a:prstGeom prst="rect">
            <a:avLst/>
          </a:prstGeom>
          <a:noFill/>
        </p:spPr>
        <p:txBody>
          <a:bodyPr wrap="square" rtlCol="0">
            <a:spAutoFit/>
          </a:bodyPr>
          <a:lstStyle/>
          <a:p>
            <a:r>
              <a:rPr lang="en-US" sz="2400" u="sng">
                <a:solidFill>
                  <a:schemeClr val="accent6">
                    <a:lumMod val="75000"/>
                  </a:schemeClr>
                </a:solidFill>
              </a:rPr>
              <a:t>Physical development, making marks, leading to writing </a:t>
            </a:r>
          </a:p>
          <a:p>
            <a:endParaRPr lang="en-US" sz="2400" u="sng">
              <a:solidFill>
                <a:schemeClr val="accent6">
                  <a:lumMod val="75000"/>
                </a:schemeClr>
              </a:solidFill>
            </a:endParaRPr>
          </a:p>
          <a:p>
            <a:r>
              <a:rPr lang="en-US" b="1"/>
              <a:t>In the EYFS children will have the opportunity to…</a:t>
            </a:r>
          </a:p>
          <a:p>
            <a:endParaRPr lang="en-US" sz="2200"/>
          </a:p>
          <a:p>
            <a:pPr marL="342900" indent="-342900">
              <a:buFont typeface="Arial" panose="020B0604020202020204" pitchFamily="34" charset="0"/>
              <a:buChar char="•"/>
            </a:pPr>
            <a:r>
              <a:rPr lang="en-US" sz="2000"/>
              <a:t>Develop the fine/gross motor skills required to write</a:t>
            </a:r>
          </a:p>
          <a:p>
            <a:r>
              <a:rPr lang="en-US" sz="2000"/>
              <a:t>The children are developing these skills all of the time. We encourage and support through the use of ‘squiggle while you wiggle’ and ‘dough disco’. </a:t>
            </a:r>
          </a:p>
          <a:p>
            <a:endParaRPr lang="en-US" sz="2000"/>
          </a:p>
          <a:p>
            <a:pPr marL="342900" indent="-342900">
              <a:buFont typeface="Arial" panose="020B0604020202020204" pitchFamily="34" charset="0"/>
              <a:buChar char="•"/>
            </a:pPr>
            <a:r>
              <a:rPr lang="en-US" sz="2000"/>
              <a:t>Make marks</a:t>
            </a:r>
          </a:p>
          <a:p>
            <a:r>
              <a:rPr lang="en-US" sz="2000"/>
              <a:t>Please celebrate all attempts at writing and at home, where appropriate, support with letter formation saying the ‘sparkle mark’ to link the learning back to our Story Time Phonics scheme. </a:t>
            </a:r>
          </a:p>
          <a:p>
            <a:endParaRPr lang="en-US" sz="2000"/>
          </a:p>
          <a:p>
            <a:r>
              <a:rPr lang="en-US" sz="2000"/>
              <a:t>When ready, the children will use their phonics to write letters, then words and then captions (gradual development throughout the year.)</a:t>
            </a:r>
            <a:endParaRPr lang="en-GB" sz="200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3847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02" y="143691"/>
            <a:ext cx="8843553" cy="6544491"/>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8" name="TextBox 7"/>
          <p:cNvSpPr txBox="1"/>
          <p:nvPr/>
        </p:nvSpPr>
        <p:spPr>
          <a:xfrm>
            <a:off x="453933" y="478364"/>
            <a:ext cx="7912827" cy="6063198"/>
          </a:xfrm>
          <a:prstGeom prst="rect">
            <a:avLst/>
          </a:prstGeom>
          <a:noFill/>
        </p:spPr>
        <p:txBody>
          <a:bodyPr wrap="square" rtlCol="0">
            <a:spAutoFit/>
          </a:bodyPr>
          <a:lstStyle/>
          <a:p>
            <a:r>
              <a:rPr lang="en-US" sz="2400">
                <a:solidFill>
                  <a:schemeClr val="accent6">
                    <a:lumMod val="75000"/>
                  </a:schemeClr>
                </a:solidFill>
              </a:rPr>
              <a:t>Writing</a:t>
            </a:r>
          </a:p>
          <a:p>
            <a:endParaRPr lang="en-US" b="1"/>
          </a:p>
          <a:p>
            <a:r>
              <a:rPr lang="en-US" b="1"/>
              <a:t>In Year 1 children must……</a:t>
            </a:r>
          </a:p>
          <a:p>
            <a:r>
              <a:rPr lang="en-US" sz="1600"/>
              <a:t>Write sentences by: </a:t>
            </a:r>
          </a:p>
          <a:p>
            <a:r>
              <a:rPr lang="en-US" sz="1600"/>
              <a:t>• saying out loud what they are going to write about</a:t>
            </a:r>
          </a:p>
          <a:p>
            <a:r>
              <a:rPr lang="en-US" sz="1600"/>
              <a:t>• composing a sentence orally before writing it </a:t>
            </a:r>
          </a:p>
          <a:p>
            <a:r>
              <a:rPr lang="en-US" sz="1600"/>
              <a:t>• sequencing sentences to form short narratives </a:t>
            </a:r>
          </a:p>
          <a:p>
            <a:r>
              <a:rPr lang="en-US" sz="1600"/>
              <a:t>• re-reading what they have written to check that it makes sense </a:t>
            </a:r>
          </a:p>
          <a:p>
            <a:r>
              <a:rPr lang="en-US" sz="1600"/>
              <a:t>• discuss what they have written with the teacher or other pupils </a:t>
            </a:r>
          </a:p>
          <a:p>
            <a:r>
              <a:rPr lang="en-US" sz="1600"/>
              <a:t>• read aloud their writing clearly enough to be heard by their peers and the teacher. </a:t>
            </a:r>
          </a:p>
          <a:p>
            <a:r>
              <a:rPr lang="en-US" sz="1600"/>
              <a:t>• leaving spaces between words </a:t>
            </a:r>
          </a:p>
          <a:p>
            <a:r>
              <a:rPr lang="en-US" sz="1600"/>
              <a:t>• joining words and joining clauses using and </a:t>
            </a:r>
          </a:p>
          <a:p>
            <a:r>
              <a:rPr lang="en-US" sz="1600"/>
              <a:t>• beginning to punctuate sentences using a capital letter and a full stop, question mark or exclamation mark </a:t>
            </a:r>
          </a:p>
          <a:p>
            <a:r>
              <a:rPr lang="en-US" sz="1600"/>
              <a:t>• using a capital letter for names of people, places, the days of the week, and the personal pronoun ‘I’ </a:t>
            </a:r>
          </a:p>
          <a:p>
            <a:r>
              <a:rPr lang="en-US" sz="1600"/>
              <a:t>• learning the grammar for year 1</a:t>
            </a:r>
          </a:p>
          <a:p>
            <a:endParaRPr lang="en-US" sz="1600">
              <a:solidFill>
                <a:srgbClr val="FF0000"/>
              </a:solidFill>
            </a:endParaRPr>
          </a:p>
          <a:p>
            <a:r>
              <a:rPr lang="en-US" sz="1600">
                <a:solidFill>
                  <a:srgbClr val="FF0000"/>
                </a:solidFill>
              </a:rPr>
              <a:t>These can be taught in groups when the children are ready and modelled to all children in whole class writing. The children will be encouraged to imbed</a:t>
            </a:r>
          </a:p>
          <a:p>
            <a:r>
              <a:rPr lang="en-US" sz="1600">
                <a:solidFill>
                  <a:srgbClr val="FF0000"/>
                </a:solidFill>
              </a:rPr>
              <a:t>these skills throughout a range of frequent writing opportunities and </a:t>
            </a:r>
          </a:p>
          <a:p>
            <a:r>
              <a:rPr lang="en-US" sz="1600">
                <a:solidFill>
                  <a:srgbClr val="FF0000"/>
                </a:solidFill>
              </a:rPr>
              <a:t>continuous provision. </a:t>
            </a:r>
          </a:p>
          <a:p>
            <a:endParaRPr lang="en-GB" sz="240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8804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59" y="274319"/>
            <a:ext cx="8516983" cy="6387737"/>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8" name="TextBox 7"/>
          <p:cNvSpPr txBox="1"/>
          <p:nvPr/>
        </p:nvSpPr>
        <p:spPr>
          <a:xfrm>
            <a:off x="545373" y="517803"/>
            <a:ext cx="7912827" cy="4647426"/>
          </a:xfrm>
          <a:prstGeom prst="rect">
            <a:avLst/>
          </a:prstGeom>
          <a:noFill/>
        </p:spPr>
        <p:txBody>
          <a:bodyPr wrap="square" rtlCol="0">
            <a:spAutoFit/>
          </a:bodyPr>
          <a:lstStyle/>
          <a:p>
            <a:pPr lvl="0"/>
            <a:r>
              <a:rPr lang="en-US" sz="2400">
                <a:solidFill>
                  <a:srgbClr val="70AD47">
                    <a:lumMod val="75000"/>
                  </a:srgbClr>
                </a:solidFill>
              </a:rPr>
              <a:t>Mathematical development</a:t>
            </a:r>
          </a:p>
          <a:p>
            <a:endParaRPr lang="en-US" b="1"/>
          </a:p>
          <a:p>
            <a:endParaRPr lang="en-US" b="1"/>
          </a:p>
          <a:p>
            <a:endParaRPr lang="en-US" b="1"/>
          </a:p>
          <a:p>
            <a:r>
              <a:rPr lang="en-US" b="1"/>
              <a:t>In the EYFS children will have the opportunity to…</a:t>
            </a:r>
          </a:p>
          <a:p>
            <a:endParaRPr lang="en-US" sz="2000"/>
          </a:p>
          <a:p>
            <a:endParaRPr lang="en-US" sz="2000"/>
          </a:p>
          <a:p>
            <a:r>
              <a:rPr lang="en-US" sz="2000"/>
              <a:t>Explore mathematical concepts such as </a:t>
            </a:r>
            <a:r>
              <a:rPr lang="en-GB" sz="2000"/>
              <a:t>number (using numbers to 10 and then 20), shape, weight/capacity and measure.</a:t>
            </a:r>
          </a:p>
          <a:p>
            <a:endParaRPr lang="en-US" sz="2000"/>
          </a:p>
          <a:p>
            <a:r>
              <a:rPr lang="en-US" sz="2000"/>
              <a:t>Talk about </a:t>
            </a:r>
            <a:r>
              <a:rPr lang="en-US" sz="2000" err="1"/>
              <a:t>Maths</a:t>
            </a:r>
            <a:r>
              <a:rPr lang="en-US" sz="2000"/>
              <a:t>- we do lots of discussion to explore our understanding and develop use of mathematical vocabulary. </a:t>
            </a:r>
            <a:endParaRPr lang="en-GB" sz="2000"/>
          </a:p>
          <a:p>
            <a:endParaRPr lang="en-US" sz="2000"/>
          </a:p>
          <a:p>
            <a:r>
              <a:rPr lang="en-US" sz="2000"/>
              <a:t>Children will begin to represent their </a:t>
            </a:r>
            <a:r>
              <a:rPr lang="en-US" sz="2000" err="1"/>
              <a:t>maths</a:t>
            </a:r>
            <a:r>
              <a:rPr lang="en-US" sz="2000"/>
              <a:t> using marks and jottings when they are ready. </a:t>
            </a:r>
            <a:endParaRPr lang="en-GB" sz="2000"/>
          </a:p>
        </p:txBody>
      </p:sp>
      <p:pic>
        <p:nvPicPr>
          <p:cNvPr id="6" name="Picture 5"/>
          <p:cNvPicPr>
            <a:picLocks noChangeAspect="1"/>
          </p:cNvPicPr>
          <p:nvPr/>
        </p:nvPicPr>
        <p:blipFill rotWithShape="1">
          <a:blip r:embed="rId5"/>
          <a:srcRect t="11341"/>
          <a:stretch/>
        </p:blipFill>
        <p:spPr>
          <a:xfrm>
            <a:off x="6113417" y="517803"/>
            <a:ext cx="1781990" cy="1845755"/>
          </a:xfrm>
          <a:prstGeom prst="rect">
            <a:avLst/>
          </a:prstGeom>
          <a:effectLst>
            <a:softEdge rad="63500"/>
          </a:effec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8186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7576" y="-2333286"/>
            <a:ext cx="8516983" cy="6387737"/>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8" name="TextBox 7"/>
          <p:cNvSpPr txBox="1"/>
          <p:nvPr/>
        </p:nvSpPr>
        <p:spPr>
          <a:xfrm>
            <a:off x="705395" y="470517"/>
            <a:ext cx="7062566" cy="6093976"/>
          </a:xfrm>
          <a:prstGeom prst="rect">
            <a:avLst/>
          </a:prstGeom>
          <a:noFill/>
        </p:spPr>
        <p:txBody>
          <a:bodyPr wrap="square" rtlCol="0">
            <a:spAutoFit/>
          </a:bodyPr>
          <a:lstStyle/>
          <a:p>
            <a:r>
              <a:rPr lang="en-US" sz="2400">
                <a:solidFill>
                  <a:schemeClr val="accent6">
                    <a:lumMod val="75000"/>
                  </a:schemeClr>
                </a:solidFill>
              </a:rPr>
              <a:t>Maths</a:t>
            </a:r>
          </a:p>
          <a:p>
            <a:r>
              <a:rPr lang="en-US" b="1"/>
              <a:t>In Number, Year 1 children must……</a:t>
            </a:r>
          </a:p>
          <a:p>
            <a:r>
              <a:rPr lang="en-US" sz="1600"/>
              <a:t>• count to and across 100, forwards and backwards,</a:t>
            </a:r>
            <a:endParaRPr lang="en-GB" sz="1600"/>
          </a:p>
          <a:p>
            <a:r>
              <a:rPr lang="en-US" sz="1600"/>
              <a:t>beginning with 0 or 1, or from any given number</a:t>
            </a:r>
            <a:endParaRPr lang="en-GB" sz="1600"/>
          </a:p>
          <a:p>
            <a:r>
              <a:rPr lang="en-US" sz="1600"/>
              <a:t>• count, read and write numbers to 100 in numerals; count</a:t>
            </a:r>
            <a:endParaRPr lang="en-GB" sz="1600"/>
          </a:p>
          <a:p>
            <a:r>
              <a:rPr lang="en-US" sz="1600"/>
              <a:t>in multiples of twos, fives and tens</a:t>
            </a:r>
            <a:endParaRPr lang="en-GB" sz="1600"/>
          </a:p>
          <a:p>
            <a:r>
              <a:rPr lang="en-US" sz="1600"/>
              <a:t>• given a number, identify one more and one less</a:t>
            </a:r>
            <a:endParaRPr lang="en-GB" sz="1600"/>
          </a:p>
          <a:p>
            <a:r>
              <a:rPr lang="en-US" sz="1600"/>
              <a:t>• identify and represent numbers using objects and pictorial</a:t>
            </a:r>
            <a:endParaRPr lang="en-GB" sz="1600"/>
          </a:p>
          <a:p>
            <a:r>
              <a:rPr lang="en-US" sz="1600"/>
              <a:t>representations including the number line, and use the</a:t>
            </a:r>
            <a:endParaRPr lang="en-GB" sz="1600"/>
          </a:p>
          <a:p>
            <a:r>
              <a:rPr lang="en-US" sz="1600"/>
              <a:t>language of: equal to, more than, less than (fewer), most,</a:t>
            </a:r>
            <a:endParaRPr lang="en-GB" sz="1600"/>
          </a:p>
          <a:p>
            <a:r>
              <a:rPr lang="en-US" sz="1600"/>
              <a:t>least</a:t>
            </a:r>
            <a:endParaRPr lang="en-GB" sz="1600"/>
          </a:p>
          <a:p>
            <a:r>
              <a:rPr lang="en-US" sz="1600"/>
              <a:t>• read and write numbers from 1 to 20 in numerals and</a:t>
            </a:r>
            <a:r>
              <a:rPr lang="en-GB" sz="1600"/>
              <a:t> </a:t>
            </a:r>
            <a:r>
              <a:rPr lang="en-US" sz="1600"/>
              <a:t>words</a:t>
            </a:r>
            <a:endParaRPr lang="en-GB" sz="1600"/>
          </a:p>
          <a:p>
            <a:r>
              <a:rPr lang="en-US" sz="1600"/>
              <a:t>Number: Addition &amp; Subtraction</a:t>
            </a:r>
            <a:endParaRPr lang="en-GB" sz="1600"/>
          </a:p>
          <a:p>
            <a:r>
              <a:rPr lang="en-US" sz="1600"/>
              <a:t>• read, write and interpret mathematical statements</a:t>
            </a:r>
            <a:endParaRPr lang="en-GB" sz="1600"/>
          </a:p>
          <a:p>
            <a:r>
              <a:rPr lang="en-US" sz="1600"/>
              <a:t>involving addition (+), subtraction (–) and equals (=) signs</a:t>
            </a:r>
            <a:endParaRPr lang="en-GB" sz="1600"/>
          </a:p>
          <a:p>
            <a:r>
              <a:rPr lang="en-US" sz="1600"/>
              <a:t>• represent and use number bonds and related subtraction</a:t>
            </a:r>
            <a:endParaRPr lang="en-GB" sz="1600"/>
          </a:p>
          <a:p>
            <a:r>
              <a:rPr lang="en-US" sz="1600"/>
              <a:t>facts within 20</a:t>
            </a:r>
            <a:endParaRPr lang="en-GB" sz="1600"/>
          </a:p>
          <a:p>
            <a:r>
              <a:rPr lang="en-US" sz="1600"/>
              <a:t>• add and subtract one-digit and two-digit numbers to 20,</a:t>
            </a:r>
            <a:endParaRPr lang="en-GB" sz="1600"/>
          </a:p>
          <a:p>
            <a:r>
              <a:rPr lang="en-US" sz="1600"/>
              <a:t>including zero</a:t>
            </a:r>
            <a:endParaRPr lang="en-GB" sz="1600"/>
          </a:p>
          <a:p>
            <a:r>
              <a:rPr lang="en-US" sz="1600"/>
              <a:t>• solve one-step problems that involve addition and</a:t>
            </a:r>
            <a:endParaRPr lang="en-GB" sz="1600"/>
          </a:p>
          <a:p>
            <a:r>
              <a:rPr lang="en-US" sz="1600"/>
              <a:t>subtraction, using concrete objects and pictorial</a:t>
            </a:r>
            <a:endParaRPr lang="en-GB" sz="1600"/>
          </a:p>
          <a:p>
            <a:r>
              <a:rPr lang="en-US" sz="1600"/>
              <a:t>representations, and missing number problems such as 7=  ? – 9.</a:t>
            </a:r>
            <a:endParaRPr lang="en-GB" sz="1600"/>
          </a:p>
          <a:p>
            <a:endParaRPr lang="en-GB" sz="280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5286" t="27429"/>
          <a:stretch/>
        </p:blipFill>
        <p:spPr>
          <a:xfrm>
            <a:off x="5829132" y="781354"/>
            <a:ext cx="2825010" cy="1815057"/>
          </a:xfrm>
          <a:prstGeom prst="rect">
            <a:avLst/>
          </a:prstGeom>
          <a:effectLst>
            <a:softEdge rad="63500"/>
          </a:effec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8143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 y="100558"/>
            <a:ext cx="8791302" cy="6603274"/>
          </a:xfrm>
          <a:prstGeom prst="rect">
            <a:avLst/>
          </a:prstGeom>
        </p:spPr>
      </p:pic>
      <p:sp>
        <p:nvSpPr>
          <p:cNvPr id="6" name="TextBox 5"/>
          <p:cNvSpPr txBox="1"/>
          <p:nvPr/>
        </p:nvSpPr>
        <p:spPr>
          <a:xfrm>
            <a:off x="718457" y="563791"/>
            <a:ext cx="6217919" cy="5632311"/>
          </a:xfrm>
          <a:prstGeom prst="rect">
            <a:avLst/>
          </a:prstGeom>
          <a:noFill/>
        </p:spPr>
        <p:txBody>
          <a:bodyPr wrap="square" rtlCol="0">
            <a:spAutoFit/>
          </a:bodyPr>
          <a:lstStyle/>
          <a:p>
            <a:r>
              <a:rPr lang="en-GB" sz="2400" b="1"/>
              <a:t>Year 1 </a:t>
            </a:r>
          </a:p>
          <a:p>
            <a:r>
              <a:rPr lang="en-GB" sz="2400" b="1"/>
              <a:t>The National Curriculum</a:t>
            </a:r>
          </a:p>
          <a:p>
            <a:r>
              <a:rPr lang="en-GB" sz="2400"/>
              <a:t>We are providing a broad and balanced curriculum. </a:t>
            </a:r>
          </a:p>
          <a:p>
            <a:pPr marL="342900" indent="-342900">
              <a:buFont typeface="Arial" panose="020B0604020202020204" pitchFamily="34" charset="0"/>
              <a:buChar char="•"/>
            </a:pPr>
            <a:r>
              <a:rPr lang="en-GB" sz="2400"/>
              <a:t>English- grammar, spellings (including phonics), handwriting, reading and writing</a:t>
            </a:r>
          </a:p>
          <a:p>
            <a:pPr marL="342900" indent="-342900">
              <a:buFont typeface="Arial" panose="020B0604020202020204" pitchFamily="34" charset="0"/>
              <a:buChar char="•"/>
            </a:pPr>
            <a:r>
              <a:rPr lang="en-GB" sz="2400"/>
              <a:t>Maths</a:t>
            </a:r>
          </a:p>
          <a:p>
            <a:pPr marL="342900" indent="-342900">
              <a:buFont typeface="Arial" panose="020B0604020202020204" pitchFamily="34" charset="0"/>
              <a:buChar char="•"/>
            </a:pPr>
            <a:r>
              <a:rPr lang="en-GB" sz="2400"/>
              <a:t>Science</a:t>
            </a:r>
          </a:p>
          <a:p>
            <a:pPr marL="342900" indent="-342900">
              <a:buFont typeface="Arial" panose="020B0604020202020204" pitchFamily="34" charset="0"/>
              <a:buChar char="•"/>
            </a:pPr>
            <a:r>
              <a:rPr lang="en-GB" sz="2400"/>
              <a:t>Design Technology</a:t>
            </a:r>
          </a:p>
          <a:p>
            <a:pPr marL="342900" indent="-342900">
              <a:buFont typeface="Arial" panose="020B0604020202020204" pitchFamily="34" charset="0"/>
              <a:buChar char="•"/>
            </a:pPr>
            <a:r>
              <a:rPr lang="en-GB" sz="2400"/>
              <a:t>Art</a:t>
            </a:r>
          </a:p>
          <a:p>
            <a:pPr marL="342900" indent="-342900">
              <a:buFont typeface="Arial" panose="020B0604020202020204" pitchFamily="34" charset="0"/>
              <a:buChar char="•"/>
            </a:pPr>
            <a:r>
              <a:rPr lang="en-GB" sz="2400"/>
              <a:t>Music</a:t>
            </a:r>
          </a:p>
          <a:p>
            <a:pPr marL="342900" indent="-342900">
              <a:buFont typeface="Arial" panose="020B0604020202020204" pitchFamily="34" charset="0"/>
              <a:buChar char="•"/>
            </a:pPr>
            <a:r>
              <a:rPr lang="en-GB" sz="2400"/>
              <a:t>RE</a:t>
            </a:r>
          </a:p>
          <a:p>
            <a:pPr marL="342900" indent="-342900">
              <a:buFont typeface="Arial" panose="020B0604020202020204" pitchFamily="34" charset="0"/>
              <a:buChar char="•"/>
            </a:pPr>
            <a:r>
              <a:rPr lang="en-GB" sz="2400"/>
              <a:t>PE</a:t>
            </a:r>
          </a:p>
          <a:p>
            <a:pPr marL="342900" indent="-342900">
              <a:buFont typeface="Arial" panose="020B0604020202020204" pitchFamily="34" charset="0"/>
              <a:buChar char="•"/>
            </a:pPr>
            <a:r>
              <a:rPr lang="en-GB" sz="2400"/>
              <a:t>PSHE</a:t>
            </a:r>
          </a:p>
          <a:p>
            <a:pPr marL="342900" indent="-342900">
              <a:buFont typeface="Arial" panose="020B0604020202020204" pitchFamily="34" charset="0"/>
              <a:buChar char="•"/>
            </a:pPr>
            <a:r>
              <a:rPr lang="en-GB" sz="2400"/>
              <a:t>History and Geography</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6825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508" y="316094"/>
            <a:ext cx="8516983" cy="6387737"/>
          </a:xfrm>
          <a:prstGeom prst="rect">
            <a:avLst/>
          </a:prstGeom>
        </p:spPr>
      </p:pic>
      <p:sp>
        <p:nvSpPr>
          <p:cNvPr id="6" name="TextBox 5"/>
          <p:cNvSpPr txBox="1"/>
          <p:nvPr/>
        </p:nvSpPr>
        <p:spPr>
          <a:xfrm>
            <a:off x="605655" y="642279"/>
            <a:ext cx="7492999" cy="7817525"/>
          </a:xfrm>
          <a:prstGeom prst="rect">
            <a:avLst/>
          </a:prstGeom>
          <a:noFill/>
        </p:spPr>
        <p:txBody>
          <a:bodyPr wrap="square" rtlCol="0">
            <a:spAutoFit/>
          </a:bodyPr>
          <a:lstStyle/>
          <a:p>
            <a:pPr algn="ctr"/>
            <a:r>
              <a:rPr lang="en-US" sz="2400" b="1">
                <a:solidFill>
                  <a:schemeClr val="accent6">
                    <a:lumMod val="50000"/>
                  </a:schemeClr>
                </a:solidFill>
                <a:latin typeface="Calibri" panose="020F0502020204030204" pitchFamily="34" charset="0"/>
                <a:cs typeface="Calibri" panose="020F0502020204030204" pitchFamily="34" charset="0"/>
              </a:rPr>
              <a:t>Meet the Oak Tree Class Team</a:t>
            </a:r>
          </a:p>
          <a:p>
            <a:pPr algn="ctr"/>
            <a:r>
              <a:rPr lang="en-US" sz="2400" b="1">
                <a:solidFill>
                  <a:schemeClr val="accent6">
                    <a:lumMod val="50000"/>
                  </a:schemeClr>
                </a:solidFill>
                <a:latin typeface="Calibri" panose="020F0502020204030204" pitchFamily="34" charset="0"/>
                <a:cs typeface="Calibri" panose="020F0502020204030204" pitchFamily="34" charset="0"/>
              </a:rPr>
              <a:t>(Reception and Year 1)</a:t>
            </a:r>
          </a:p>
          <a:p>
            <a:endParaRPr lang="en-US" sz="2400" b="1">
              <a:solidFill>
                <a:schemeClr val="accent6">
                  <a:lumMod val="50000"/>
                </a:schemeClr>
              </a:solidFill>
              <a:latin typeface="Calibri" panose="020F0502020204030204" pitchFamily="34" charset="0"/>
              <a:cs typeface="Calibri" panose="020F0502020204030204" pitchFamily="34" charset="0"/>
            </a:endParaRPr>
          </a:p>
          <a:p>
            <a:r>
              <a:rPr lang="en-US" sz="2400">
                <a:solidFill>
                  <a:schemeClr val="accent6">
                    <a:lumMod val="50000"/>
                  </a:schemeClr>
                </a:solidFill>
                <a:latin typeface="Calibri" panose="020F0502020204030204" pitchFamily="34" charset="0"/>
                <a:cs typeface="Calibri" panose="020F0502020204030204" pitchFamily="34" charset="0"/>
              </a:rPr>
              <a:t>                  Teacher- Miss Stephanie Lester (4 days)</a:t>
            </a:r>
          </a:p>
          <a:p>
            <a:endParaRPr lang="en-US" sz="2000">
              <a:solidFill>
                <a:schemeClr val="accent6">
                  <a:lumMod val="50000"/>
                </a:schemeClr>
              </a:solidFill>
              <a:latin typeface="Calibri" panose="020F0502020204030204" pitchFamily="34" charset="0"/>
              <a:cs typeface="Calibri" panose="020F0502020204030204" pitchFamily="34" charset="0"/>
            </a:endParaRPr>
          </a:p>
          <a:p>
            <a:endParaRPr lang="en-US" sz="2000">
              <a:solidFill>
                <a:schemeClr val="accent6">
                  <a:lumMod val="50000"/>
                </a:schemeClr>
              </a:solidFill>
              <a:latin typeface="Calibri" panose="020F0502020204030204" pitchFamily="34" charset="0"/>
              <a:cs typeface="Calibri" panose="020F0502020204030204" pitchFamily="34" charset="0"/>
            </a:endParaRPr>
          </a:p>
          <a:p>
            <a:endParaRPr lang="en-US" sz="2000">
              <a:solidFill>
                <a:schemeClr val="accent6">
                  <a:lumMod val="50000"/>
                </a:schemeClr>
              </a:solidFill>
              <a:latin typeface="Calibri" panose="020F0502020204030204" pitchFamily="34" charset="0"/>
              <a:cs typeface="Calibri" panose="020F0502020204030204" pitchFamily="34" charset="0"/>
            </a:endParaRPr>
          </a:p>
          <a:p>
            <a:r>
              <a:rPr lang="en-US" sz="2400">
                <a:solidFill>
                  <a:schemeClr val="accent6">
                    <a:lumMod val="50000"/>
                  </a:schemeClr>
                </a:solidFill>
                <a:latin typeface="Calibri" panose="020F0502020204030204" pitchFamily="34" charset="0"/>
                <a:cs typeface="Calibri" panose="020F0502020204030204" pitchFamily="34" charset="0"/>
              </a:rPr>
              <a:t>                 Teacher- Mrs Louise Dance (1 day)</a:t>
            </a:r>
          </a:p>
          <a:p>
            <a:endParaRPr lang="en-US" sz="2400">
              <a:solidFill>
                <a:schemeClr val="accent6">
                  <a:lumMod val="50000"/>
                </a:schemeClr>
              </a:solidFill>
              <a:latin typeface="Calibri" panose="020F0502020204030204" pitchFamily="34" charset="0"/>
              <a:cs typeface="Calibri" panose="020F0502020204030204" pitchFamily="34" charset="0"/>
            </a:endParaRPr>
          </a:p>
          <a:p>
            <a:r>
              <a:rPr lang="en-US" sz="2400">
                <a:solidFill>
                  <a:schemeClr val="accent6">
                    <a:lumMod val="50000"/>
                  </a:schemeClr>
                </a:solidFill>
                <a:latin typeface="Calibri" panose="020F0502020204030204" pitchFamily="34" charset="0"/>
                <a:cs typeface="Calibri" panose="020F0502020204030204" pitchFamily="34" charset="0"/>
              </a:rPr>
              <a:t>                </a:t>
            </a:r>
          </a:p>
          <a:p>
            <a:r>
              <a:rPr lang="en-US" sz="2400">
                <a:solidFill>
                  <a:schemeClr val="accent6">
                    <a:lumMod val="50000"/>
                  </a:schemeClr>
                </a:solidFill>
                <a:latin typeface="Calibri" panose="020F0502020204030204" pitchFamily="34" charset="0"/>
                <a:cs typeface="Calibri" panose="020F0502020204030204" pitchFamily="34" charset="0"/>
              </a:rPr>
              <a:t>                Teaching Assistants-</a:t>
            </a:r>
          </a:p>
          <a:p>
            <a:r>
              <a:rPr lang="en-US" sz="2400">
                <a:solidFill>
                  <a:schemeClr val="accent6">
                    <a:lumMod val="50000"/>
                  </a:schemeClr>
                </a:solidFill>
                <a:latin typeface="Calibri" panose="020F0502020204030204" pitchFamily="34" charset="0"/>
                <a:cs typeface="Calibri" panose="020F0502020204030204" pitchFamily="34" charset="0"/>
              </a:rPr>
              <a:t>                Miss Charley Lawrence</a:t>
            </a:r>
          </a:p>
          <a:p>
            <a:r>
              <a:rPr lang="en-US" sz="2400">
                <a:solidFill>
                  <a:schemeClr val="accent6">
                    <a:lumMod val="50000"/>
                  </a:schemeClr>
                </a:solidFill>
                <a:latin typeface="Calibri" panose="020F0502020204030204" pitchFamily="34" charset="0"/>
                <a:cs typeface="Calibri" panose="020F0502020204030204" pitchFamily="34" charset="0"/>
              </a:rPr>
              <a:t>               </a:t>
            </a:r>
          </a:p>
          <a:p>
            <a:endParaRPr lang="en-US" sz="2400">
              <a:solidFill>
                <a:schemeClr val="accent6">
                  <a:lumMod val="50000"/>
                </a:schemeClr>
              </a:solidFill>
              <a:latin typeface="Calibri" panose="020F0502020204030204" pitchFamily="34" charset="0"/>
              <a:cs typeface="Calibri" panose="020F0502020204030204" pitchFamily="34" charset="0"/>
            </a:endParaRPr>
          </a:p>
          <a:p>
            <a:r>
              <a:rPr lang="en-US" sz="2400">
                <a:solidFill>
                  <a:schemeClr val="accent6">
                    <a:lumMod val="50000"/>
                  </a:schemeClr>
                </a:solidFill>
                <a:latin typeface="Calibri" panose="020F0502020204030204" pitchFamily="34" charset="0"/>
                <a:cs typeface="Calibri" panose="020F0502020204030204" pitchFamily="34" charset="0"/>
              </a:rPr>
              <a:t>                           1:1 Mrs Faye Payne</a:t>
            </a:r>
          </a:p>
          <a:p>
            <a:r>
              <a:rPr lang="en-US">
                <a:solidFill>
                  <a:schemeClr val="accent6">
                    <a:lumMod val="50000"/>
                  </a:schemeClr>
                </a:solidFill>
                <a:latin typeface="Calibri" panose="020F0502020204030204" pitchFamily="34" charset="0"/>
                <a:cs typeface="Calibri" panose="020F0502020204030204" pitchFamily="34" charset="0"/>
              </a:rPr>
              <a:t>                                             </a:t>
            </a:r>
            <a:endParaRPr lang="en-US" sz="2000">
              <a:solidFill>
                <a:schemeClr val="accent6">
                  <a:lumMod val="50000"/>
                </a:schemeClr>
              </a:solidFill>
              <a:latin typeface="Calibri" panose="020F0502020204030204" pitchFamily="34" charset="0"/>
              <a:cs typeface="Calibri" panose="020F0502020204030204" pitchFamily="34" charset="0"/>
            </a:endParaRPr>
          </a:p>
          <a:p>
            <a:endParaRPr lang="en-US" sz="2000">
              <a:solidFill>
                <a:schemeClr val="accent6">
                  <a:lumMod val="50000"/>
                </a:schemeClr>
              </a:solidFill>
              <a:latin typeface="Calibri" panose="020F0502020204030204" pitchFamily="34" charset="0"/>
              <a:cs typeface="Calibri" panose="020F0502020204030204" pitchFamily="34" charset="0"/>
            </a:endParaRPr>
          </a:p>
          <a:p>
            <a:endParaRPr lang="en-US" sz="2000">
              <a:solidFill>
                <a:schemeClr val="accent6">
                  <a:lumMod val="50000"/>
                </a:schemeClr>
              </a:solidFill>
              <a:latin typeface="Calibri" panose="020F0502020204030204" pitchFamily="34" charset="0"/>
              <a:cs typeface="Calibri" panose="020F0502020204030204" pitchFamily="34" charset="0"/>
            </a:endParaRPr>
          </a:p>
          <a:p>
            <a:endParaRPr lang="en-US" sz="2400">
              <a:latin typeface="Comic Sans MS" panose="030F0702030302020204" pitchFamily="66" charset="0"/>
            </a:endParaRPr>
          </a:p>
          <a:p>
            <a:endParaRPr lang="en-US" sz="2400">
              <a:latin typeface="Comic Sans MS" panose="030F0702030302020204" pitchFamily="66" charset="0"/>
            </a:endParaRPr>
          </a:p>
          <a:p>
            <a:endParaRPr lang="en-GB" sz="4800">
              <a:latin typeface="Comic Sans MS" panose="030F0702030302020204" pitchFamily="66" charset="0"/>
            </a:endParaRPr>
          </a:p>
        </p:txBody>
      </p:sp>
      <p:pic>
        <p:nvPicPr>
          <p:cNvPr id="12" name="Picture 11">
            <a:extLst>
              <a:ext uri="{FF2B5EF4-FFF2-40B4-BE49-F238E27FC236}">
                <a16:creationId xmlns:a16="http://schemas.microsoft.com/office/drawing/2014/main" id="{A9F7BE2A-701C-4E81-BBBE-B5D0717705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8491" y="2502693"/>
            <a:ext cx="1115223" cy="1681596"/>
          </a:xfrm>
          <a:prstGeom prst="rect">
            <a:avLst/>
          </a:prstGeom>
        </p:spPr>
      </p:pic>
      <p:pic>
        <p:nvPicPr>
          <p:cNvPr id="13" name="Picture 12" descr="Cartoon Old Oak Stock Illustrations – 1,923 Cartoon Old Oak Stock ...">
            <a:extLst>
              <a:ext uri="{FF2B5EF4-FFF2-40B4-BE49-F238E27FC236}">
                <a16:creationId xmlns:a16="http://schemas.microsoft.com/office/drawing/2014/main" id="{75D6BACC-4E54-4B01-B396-B040CBB4ED9D}"/>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58026" y="508526"/>
            <a:ext cx="1586320" cy="1670551"/>
          </a:xfrm>
          <a:prstGeom prst="rect">
            <a:avLst/>
          </a:prstGeom>
          <a:noFill/>
          <a:ln>
            <a:noFill/>
          </a:ln>
        </p:spPr>
      </p:pic>
      <p:pic>
        <p:nvPicPr>
          <p:cNvPr id="9" name="Picture 8" descr="A person smiling for the camera&#10;&#10;Description automatically generated">
            <a:extLst>
              <a:ext uri="{FF2B5EF4-FFF2-40B4-BE49-F238E27FC236}">
                <a16:creationId xmlns:a16="http://schemas.microsoft.com/office/drawing/2014/main" id="{7C093531-DFEA-4A06-BF5C-D299BD25A7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7599" y="3836148"/>
            <a:ext cx="1115224" cy="1596279"/>
          </a:xfrm>
          <a:prstGeom prst="rect">
            <a:avLst/>
          </a:prstGeom>
        </p:spPr>
      </p:pic>
      <p:pic>
        <p:nvPicPr>
          <p:cNvPr id="8" name="Picture 7" descr="A picture containing person, person, wall, clothing&#10;&#10;Description automatically generated">
            <a:extLst>
              <a:ext uri="{FF2B5EF4-FFF2-40B4-BE49-F238E27FC236}">
                <a16:creationId xmlns:a16="http://schemas.microsoft.com/office/drawing/2014/main" id="{DC001176-5C52-41C5-A13A-55763FF6E7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066853" y="4497512"/>
            <a:ext cx="1388230" cy="1520575"/>
          </a:xfrm>
          <a:prstGeom prst="rect">
            <a:avLst/>
          </a:prstGeom>
        </p:spPr>
      </p:pic>
      <p:pic>
        <p:nvPicPr>
          <p:cNvPr id="7" name="Picture 6">
            <a:extLst>
              <a:ext uri="{FF2B5EF4-FFF2-40B4-BE49-F238E27FC236}">
                <a16:creationId xmlns:a16="http://schemas.microsoft.com/office/drawing/2014/main" id="{0D13DF59-442D-43BE-BB19-56B60C7D2D47}"/>
              </a:ext>
            </a:extLst>
          </p:cNvPr>
          <p:cNvPicPr>
            <a:picLocks noChangeAspect="1"/>
          </p:cNvPicPr>
          <p:nvPr/>
        </p:nvPicPr>
        <p:blipFill>
          <a:blip r:embed="rId9"/>
          <a:stretch>
            <a:fillRect/>
          </a:stretch>
        </p:blipFill>
        <p:spPr>
          <a:xfrm flipH="1">
            <a:off x="574716" y="1030288"/>
            <a:ext cx="1261197" cy="1681596"/>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768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75" y="208325"/>
            <a:ext cx="8791302" cy="6603274"/>
          </a:xfrm>
          <a:prstGeom prst="rect">
            <a:avLst/>
          </a:prstGeom>
        </p:spPr>
      </p:pic>
      <p:sp>
        <p:nvSpPr>
          <p:cNvPr id="6" name="TextBox 5"/>
          <p:cNvSpPr txBox="1"/>
          <p:nvPr/>
        </p:nvSpPr>
        <p:spPr>
          <a:xfrm>
            <a:off x="504967" y="494451"/>
            <a:ext cx="7496033" cy="4524315"/>
          </a:xfrm>
          <a:prstGeom prst="rect">
            <a:avLst/>
          </a:prstGeom>
          <a:noFill/>
        </p:spPr>
        <p:txBody>
          <a:bodyPr wrap="square" rtlCol="0">
            <a:spAutoFit/>
          </a:bodyPr>
          <a:lstStyle/>
          <a:p>
            <a:r>
              <a:rPr lang="en-US" sz="1600" b="1" u="sng">
                <a:solidFill>
                  <a:schemeClr val="accent6">
                    <a:lumMod val="50000"/>
                  </a:schemeClr>
                </a:solidFill>
                <a:latin typeface="Calibri" panose="020F0502020204030204" pitchFamily="34" charset="0"/>
                <a:cs typeface="Calibri" panose="020F0502020204030204" pitchFamily="34" charset="0"/>
              </a:rPr>
              <a:t>Outdoor Learning and Forest School</a:t>
            </a:r>
          </a:p>
          <a:p>
            <a:endParaRPr lang="en-US" sz="1600" b="1" u="sng">
              <a:solidFill>
                <a:schemeClr val="accent6">
                  <a:lumMod val="50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600" b="1" u="sng">
              <a:solidFill>
                <a:schemeClr val="accent6">
                  <a:lumMod val="50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a:latin typeface="Calibri" panose="020F0502020204030204" pitchFamily="34" charset="0"/>
                <a:cs typeface="Calibri" panose="020F0502020204030204" pitchFamily="34" charset="0"/>
              </a:rPr>
              <a:t>Education for social responsibility</a:t>
            </a:r>
          </a:p>
          <a:p>
            <a:pPr marL="342900" indent="-342900">
              <a:buFont typeface="Arial" panose="020B0604020202020204" pitchFamily="34" charset="0"/>
              <a:buChar char="•"/>
            </a:pPr>
            <a:r>
              <a:rPr lang="en-US" sz="2400"/>
              <a:t>Science</a:t>
            </a:r>
          </a:p>
          <a:p>
            <a:pPr marL="342900" indent="-342900">
              <a:buFont typeface="Arial" panose="020B0604020202020204" pitchFamily="34" charset="0"/>
              <a:buChar char="•"/>
            </a:pPr>
            <a:r>
              <a:rPr lang="en-US" sz="2400"/>
              <a:t>Design Technology</a:t>
            </a:r>
          </a:p>
          <a:p>
            <a:pPr marL="342900" indent="-342900">
              <a:buFont typeface="Arial" panose="020B0604020202020204" pitchFamily="34" charset="0"/>
              <a:buChar char="•"/>
            </a:pPr>
            <a:r>
              <a:rPr lang="en-US" sz="2400"/>
              <a:t>Art</a:t>
            </a:r>
          </a:p>
          <a:p>
            <a:pPr marL="342900" indent="-342900">
              <a:buFont typeface="Arial" panose="020B0604020202020204" pitchFamily="34" charset="0"/>
              <a:buChar char="•"/>
            </a:pPr>
            <a:r>
              <a:rPr lang="en-US" sz="2400"/>
              <a:t>Geography</a:t>
            </a:r>
          </a:p>
          <a:p>
            <a:pPr marL="342900" indent="-342900">
              <a:buFont typeface="Arial" panose="020B0604020202020204" pitchFamily="34" charset="0"/>
              <a:buChar char="•"/>
            </a:pPr>
            <a:r>
              <a:rPr lang="en-US" sz="2400"/>
              <a:t>English</a:t>
            </a:r>
          </a:p>
          <a:p>
            <a:pPr marL="342900" indent="-342900">
              <a:buFont typeface="Arial" panose="020B0604020202020204" pitchFamily="34" charset="0"/>
              <a:buChar char="•"/>
            </a:pPr>
            <a:r>
              <a:rPr lang="en-US" sz="2400"/>
              <a:t>Maths</a:t>
            </a:r>
          </a:p>
          <a:p>
            <a:endParaRPr lang="en-US" sz="2400">
              <a:latin typeface="Comic Sans MS" panose="030F0702030302020204" pitchFamily="66" charset="0"/>
            </a:endParaRPr>
          </a:p>
          <a:p>
            <a:endParaRPr lang="en-US" sz="2400">
              <a:latin typeface="Comic Sans MS" panose="030F0702030302020204" pitchFamily="66" charset="0"/>
            </a:endParaRPr>
          </a:p>
          <a:p>
            <a:endParaRPr lang="en-GB" sz="2400">
              <a:latin typeface="Comic Sans MS" panose="030F0702030302020204" pitchFamily="66" charset="0"/>
            </a:endParaRPr>
          </a:p>
        </p:txBody>
      </p:sp>
      <p:pic>
        <p:nvPicPr>
          <p:cNvPr id="7" name="Picture 6" descr="A picture containing person, child, outdoor, green&#10;&#10;Description automatically generated">
            <a:extLst>
              <a:ext uri="{FF2B5EF4-FFF2-40B4-BE49-F238E27FC236}">
                <a16:creationId xmlns:a16="http://schemas.microsoft.com/office/drawing/2014/main" id="{DAF829CB-A217-409D-AD7E-816580F0FE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328306" y="3739883"/>
            <a:ext cx="2417824" cy="1957983"/>
          </a:xfrm>
          <a:prstGeom prst="rect">
            <a:avLst/>
          </a:prstGeom>
        </p:spPr>
      </p:pic>
      <p:pic>
        <p:nvPicPr>
          <p:cNvPr id="15" name="Picture 14" descr="A picture containing outdoor, young, child, boy&#10;&#10;Description automatically generated">
            <a:extLst>
              <a:ext uri="{FF2B5EF4-FFF2-40B4-BE49-F238E27FC236}">
                <a16:creationId xmlns:a16="http://schemas.microsoft.com/office/drawing/2014/main" id="{F4898943-E1BC-41DF-8B2D-BEC66D88B8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1059876" y="3958258"/>
            <a:ext cx="2457090" cy="1975440"/>
          </a:xfrm>
          <a:prstGeom prst="rect">
            <a:avLst/>
          </a:prstGeom>
        </p:spPr>
      </p:pic>
      <p:pic>
        <p:nvPicPr>
          <p:cNvPr id="18" name="Picture 17" descr="A group of people posing for the camera&#10;&#10;Description automatically generated">
            <a:extLst>
              <a:ext uri="{FF2B5EF4-FFF2-40B4-BE49-F238E27FC236}">
                <a16:creationId xmlns:a16="http://schemas.microsoft.com/office/drawing/2014/main" id="{38CA1335-1DDE-4ABC-B871-CC0B8A0AEB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0764" y="754469"/>
            <a:ext cx="3123561" cy="207959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2463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 y="87495"/>
            <a:ext cx="8791302" cy="6603274"/>
          </a:xfrm>
          <a:prstGeom prst="rect">
            <a:avLst/>
          </a:prstGeom>
        </p:spPr>
      </p:pic>
      <p:sp>
        <p:nvSpPr>
          <p:cNvPr id="6" name="TextBox 5"/>
          <p:cNvSpPr txBox="1"/>
          <p:nvPr/>
        </p:nvSpPr>
        <p:spPr>
          <a:xfrm>
            <a:off x="504967" y="827481"/>
            <a:ext cx="7496033" cy="1200329"/>
          </a:xfrm>
          <a:prstGeom prst="rect">
            <a:avLst/>
          </a:prstGeom>
          <a:noFill/>
        </p:spPr>
        <p:txBody>
          <a:bodyPr wrap="square" rtlCol="0">
            <a:spAutoFit/>
          </a:bodyPr>
          <a:lstStyle/>
          <a:p>
            <a:endParaRPr lang="en-US" sz="2400" b="1" u="sng">
              <a:solidFill>
                <a:schemeClr val="accent6">
                  <a:lumMod val="50000"/>
                </a:schemeClr>
              </a:solidFill>
              <a:latin typeface="Comic Sans MS" panose="030F0702030302020204" pitchFamily="66" charset="0"/>
            </a:endParaRPr>
          </a:p>
          <a:p>
            <a:endParaRPr lang="en-US" sz="2400">
              <a:latin typeface="Comic Sans MS" panose="030F0702030302020204" pitchFamily="66" charset="0"/>
            </a:endParaRPr>
          </a:p>
          <a:p>
            <a:endParaRPr lang="en-GB" sz="2400">
              <a:latin typeface="Comic Sans MS" panose="030F0702030302020204" pitchFamily="66" charset="0"/>
            </a:endParaRPr>
          </a:p>
        </p:txBody>
      </p:sp>
      <p:sp>
        <p:nvSpPr>
          <p:cNvPr id="5" name="TextBox 4"/>
          <p:cNvSpPr txBox="1"/>
          <p:nvPr/>
        </p:nvSpPr>
        <p:spPr>
          <a:xfrm>
            <a:off x="467201" y="324475"/>
            <a:ext cx="6287719" cy="6740307"/>
          </a:xfrm>
          <a:prstGeom prst="rect">
            <a:avLst/>
          </a:prstGeom>
          <a:noFill/>
        </p:spPr>
        <p:txBody>
          <a:bodyPr wrap="square" rtlCol="0">
            <a:spAutoFit/>
          </a:bodyPr>
          <a:lstStyle/>
          <a:p>
            <a:r>
              <a:rPr lang="en-US" sz="2400" b="1" u="sng">
                <a:solidFill>
                  <a:schemeClr val="accent6">
                    <a:lumMod val="50000"/>
                  </a:schemeClr>
                </a:solidFill>
                <a:latin typeface="Calibri" panose="020F0502020204030204" pitchFamily="34" charset="0"/>
                <a:cs typeface="Calibri" panose="020F0502020204030204" pitchFamily="34" charset="0"/>
              </a:rPr>
              <a:t>Assessments, parents evenings and learning journeys</a:t>
            </a:r>
          </a:p>
          <a:p>
            <a:r>
              <a:rPr lang="en-US" sz="2400" b="1">
                <a:latin typeface="Calibri" panose="020F0502020204030204" pitchFamily="34" charset="0"/>
                <a:cs typeface="Calibri" panose="020F0502020204030204" pitchFamily="34" charset="0"/>
              </a:rPr>
              <a:t>EYFS</a:t>
            </a:r>
          </a:p>
          <a:p>
            <a:pPr marL="342900" indent="-342900">
              <a:buFont typeface="Arial" panose="020B0604020202020204" pitchFamily="34" charset="0"/>
              <a:buChar char="•"/>
            </a:pPr>
            <a:r>
              <a:rPr lang="en-US" sz="2400">
                <a:latin typeface="Calibri" panose="020F0502020204030204" pitchFamily="34" charset="0"/>
                <a:cs typeface="Calibri" panose="020F0502020204030204" pitchFamily="34" charset="0"/>
              </a:rPr>
              <a:t>Government baseline assessment alongside our own baseline assessment</a:t>
            </a:r>
          </a:p>
          <a:p>
            <a:pPr marL="342900" indent="-342900">
              <a:buFont typeface="Arial" panose="020B0604020202020204" pitchFamily="34" charset="0"/>
              <a:buChar char="•"/>
            </a:pPr>
            <a:r>
              <a:rPr lang="en-US" sz="2400">
                <a:latin typeface="Calibri" panose="020F0502020204030204" pitchFamily="34" charset="0"/>
                <a:cs typeface="Calibri" panose="020F0502020204030204" pitchFamily="34" charset="0"/>
              </a:rPr>
              <a:t>Interactive Learning Diary online learning journal and drop in sessions to share learning</a:t>
            </a:r>
          </a:p>
          <a:p>
            <a:r>
              <a:rPr lang="en-US" sz="2400" b="1">
                <a:latin typeface="Calibri" panose="020F0502020204030204" pitchFamily="34" charset="0"/>
                <a:cs typeface="Calibri" panose="020F0502020204030204" pitchFamily="34" charset="0"/>
              </a:rPr>
              <a:t>Year 1</a:t>
            </a:r>
          </a:p>
          <a:p>
            <a:pPr marL="342900" indent="-342900">
              <a:buFont typeface="Arial" panose="020B0604020202020204" pitchFamily="34" charset="0"/>
              <a:buChar char="•"/>
            </a:pPr>
            <a:r>
              <a:rPr lang="en-US" sz="2400">
                <a:latin typeface="Calibri" panose="020F0502020204030204" pitchFamily="34" charset="0"/>
                <a:cs typeface="Calibri" panose="020F0502020204030204" pitchFamily="34" charset="0"/>
              </a:rPr>
              <a:t>Y1- Entry assessment to identify gaps from EYFS</a:t>
            </a:r>
          </a:p>
          <a:p>
            <a:pPr marL="342900" indent="-342900">
              <a:buFont typeface="Arial" panose="020B0604020202020204" pitchFamily="34" charset="0"/>
              <a:buChar char="•"/>
            </a:pPr>
            <a:r>
              <a:rPr lang="en-US" sz="2400">
                <a:latin typeface="Calibri" panose="020F0502020204030204" pitchFamily="34" charset="0"/>
                <a:cs typeface="Calibri" panose="020F0502020204030204" pitchFamily="34" charset="0"/>
              </a:rPr>
              <a:t>‘Phonic Screening check’ in the Summer term </a:t>
            </a:r>
          </a:p>
          <a:p>
            <a:r>
              <a:rPr lang="en-US" sz="2400" b="1">
                <a:latin typeface="Calibri" panose="020F0502020204030204" pitchFamily="34" charset="0"/>
                <a:cs typeface="Calibri" panose="020F0502020204030204" pitchFamily="34" charset="0"/>
              </a:rPr>
              <a:t>ALL</a:t>
            </a:r>
          </a:p>
          <a:p>
            <a:pPr marL="342900" indent="-342900">
              <a:buFont typeface="Arial" panose="020B0604020202020204" pitchFamily="34" charset="0"/>
              <a:buChar char="•"/>
            </a:pPr>
            <a:r>
              <a:rPr lang="en-US" sz="2400">
                <a:latin typeface="Calibri" panose="020F0502020204030204" pitchFamily="34" charset="0"/>
                <a:cs typeface="Calibri" panose="020F0502020204030204" pitchFamily="34" charset="0"/>
              </a:rPr>
              <a:t>Parents evenings x2 and termly drop ins to share work</a:t>
            </a:r>
          </a:p>
          <a:p>
            <a:pPr marL="342900" indent="-342900">
              <a:buFont typeface="Arial" panose="020B0604020202020204" pitchFamily="34" charset="0"/>
              <a:buChar char="•"/>
            </a:pPr>
            <a:r>
              <a:rPr lang="en-US" sz="2400">
                <a:latin typeface="Calibri" panose="020F0502020204030204" pitchFamily="34" charset="0"/>
                <a:cs typeface="Calibri" panose="020F0502020204030204" pitchFamily="34" charset="0"/>
              </a:rPr>
              <a:t>End of year report assessed against the expectations for EYFS or Y1. </a:t>
            </a:r>
          </a:p>
          <a:p>
            <a:endParaRPr lang="en-US" sz="2400">
              <a:solidFill>
                <a:schemeClr val="accent6">
                  <a:lumMod val="50000"/>
                </a:schemeClr>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GB" sz="2400">
              <a:solidFill>
                <a:schemeClr val="accent6">
                  <a:lumMod val="50000"/>
                </a:schemeClr>
              </a:solidFill>
              <a:latin typeface="Comic Sans MS" panose="030F0702030302020204" pitchFamily="66" charset="0"/>
            </a:endParaRPr>
          </a:p>
        </p:txBody>
      </p:sp>
      <p:pic>
        <p:nvPicPr>
          <p:cNvPr id="8" name="Picture 7" descr="A picture containing person, indoor, child, small&#10;&#10;Description automatically generated">
            <a:extLst>
              <a:ext uri="{FF2B5EF4-FFF2-40B4-BE49-F238E27FC236}">
                <a16:creationId xmlns:a16="http://schemas.microsoft.com/office/drawing/2014/main" id="{D19A806A-C997-404C-92CF-FFF60DA32C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6109" y="1054440"/>
            <a:ext cx="1921880" cy="1441410"/>
          </a:xfrm>
          <a:prstGeom prst="rect">
            <a:avLst/>
          </a:prstGeom>
        </p:spPr>
      </p:pic>
      <p:pic>
        <p:nvPicPr>
          <p:cNvPr id="10" name="Picture 9" descr="A picture containing person, child, little, girl&#10;&#10;Description automatically generated">
            <a:extLst>
              <a:ext uri="{FF2B5EF4-FFF2-40B4-BE49-F238E27FC236}">
                <a16:creationId xmlns:a16="http://schemas.microsoft.com/office/drawing/2014/main" id="{FC42E2DD-9EE8-4AB6-94DA-E64AEAAED5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6215" y="2938251"/>
            <a:ext cx="1921880" cy="144141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1747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508" y="194900"/>
            <a:ext cx="8516983" cy="6387737"/>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8" name="TextBox 7"/>
          <p:cNvSpPr txBox="1"/>
          <p:nvPr/>
        </p:nvSpPr>
        <p:spPr>
          <a:xfrm>
            <a:off x="901337" y="753031"/>
            <a:ext cx="5982789" cy="4955203"/>
          </a:xfrm>
          <a:prstGeom prst="rect">
            <a:avLst/>
          </a:prstGeom>
          <a:noFill/>
        </p:spPr>
        <p:txBody>
          <a:bodyPr wrap="square" rtlCol="0">
            <a:spAutoFit/>
          </a:bodyPr>
          <a:lstStyle/>
          <a:p>
            <a:r>
              <a:rPr lang="en-US" sz="2800" b="1" u="sng">
                <a:solidFill>
                  <a:schemeClr val="accent6">
                    <a:lumMod val="50000"/>
                  </a:schemeClr>
                </a:solidFill>
                <a:latin typeface="Calibri" panose="020F0502020204030204" pitchFamily="34" charset="0"/>
                <a:cs typeface="Calibri" panose="020F0502020204030204" pitchFamily="34" charset="0"/>
              </a:rPr>
              <a:t>Safeguarding</a:t>
            </a:r>
          </a:p>
          <a:p>
            <a:endParaRPr lang="en-US" sz="2800">
              <a:solidFill>
                <a:schemeClr val="accent6">
                  <a:lumMod val="50000"/>
                </a:schemeClr>
              </a:solidFill>
              <a:latin typeface="Calibri" panose="020F0502020204030204" pitchFamily="34" charset="0"/>
              <a:cs typeface="Calibri" panose="020F0502020204030204" pitchFamily="34" charset="0"/>
            </a:endParaRPr>
          </a:p>
          <a:p>
            <a:r>
              <a:rPr lang="en-US" sz="2800">
                <a:latin typeface="Calibri" panose="020F0502020204030204" pitchFamily="34" charset="0"/>
                <a:cs typeface="Calibri" panose="020F0502020204030204" pitchFamily="34" charset="0"/>
              </a:rPr>
              <a:t>We aim to promote wellbeing and maintain a safe, secure and caring environment where everyone is treated with respect.</a:t>
            </a:r>
          </a:p>
          <a:p>
            <a:endParaRPr lang="en-US" sz="2800">
              <a:latin typeface="Calibri" panose="020F0502020204030204" pitchFamily="34" charset="0"/>
              <a:cs typeface="Calibri" panose="020F0502020204030204" pitchFamily="34" charset="0"/>
            </a:endParaRPr>
          </a:p>
          <a:p>
            <a:r>
              <a:rPr lang="en-US" sz="2400">
                <a:latin typeface="Calibri" panose="020F0502020204030204" pitchFamily="34" charset="0"/>
                <a:cs typeface="Calibri" panose="020F0502020204030204" pitchFamily="34" charset="0"/>
              </a:rPr>
              <a:t>If you have any concerns about a child please report it to </a:t>
            </a:r>
            <a:r>
              <a:rPr lang="en-US" sz="2400" b="1">
                <a:latin typeface="Calibri" panose="020F0502020204030204" pitchFamily="34" charset="0"/>
                <a:cs typeface="Calibri" panose="020F0502020204030204" pitchFamily="34" charset="0"/>
              </a:rPr>
              <a:t>Mrs L Dance, Mrs J Fraser or Mrs Mazzotta </a:t>
            </a:r>
            <a:r>
              <a:rPr lang="en-US" sz="2400">
                <a:latin typeface="Calibri" panose="020F0502020204030204" pitchFamily="34" charset="0"/>
                <a:cs typeface="Calibri" panose="020F0502020204030204" pitchFamily="34" charset="0"/>
              </a:rPr>
              <a:t>as the designated safeguarding leads. </a:t>
            </a:r>
          </a:p>
          <a:p>
            <a:pPr algn="ctr"/>
            <a:endParaRPr lang="en-GB" sz="2400">
              <a:solidFill>
                <a:schemeClr val="accent6">
                  <a:lumMod val="50000"/>
                </a:schemeClr>
              </a:solidFill>
              <a:latin typeface="Comic Sans MS" panose="030F0702030302020204" pitchFamily="66"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7200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691" y="107088"/>
            <a:ext cx="8807395" cy="6605546"/>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8" name="TextBox 7"/>
          <p:cNvSpPr txBox="1"/>
          <p:nvPr/>
        </p:nvSpPr>
        <p:spPr>
          <a:xfrm>
            <a:off x="545611" y="619101"/>
            <a:ext cx="5932813" cy="5262979"/>
          </a:xfrm>
          <a:prstGeom prst="rect">
            <a:avLst/>
          </a:prstGeom>
          <a:noFill/>
        </p:spPr>
        <p:txBody>
          <a:bodyPr wrap="square" rtlCol="0">
            <a:spAutoFit/>
          </a:bodyPr>
          <a:lstStyle/>
          <a:p>
            <a:r>
              <a:rPr lang="en-US" sz="2800" b="1" u="sng">
                <a:solidFill>
                  <a:schemeClr val="accent6">
                    <a:lumMod val="50000"/>
                  </a:schemeClr>
                </a:solidFill>
                <a:latin typeface="Calibri" panose="020F0502020204030204" pitchFamily="34" charset="0"/>
                <a:cs typeface="Calibri" panose="020F0502020204030204" pitchFamily="34" charset="0"/>
              </a:rPr>
              <a:t>Governors and PTA</a:t>
            </a:r>
          </a:p>
          <a:p>
            <a:endParaRPr lang="en-US" sz="2800">
              <a:solidFill>
                <a:schemeClr val="accent6">
                  <a:lumMod val="50000"/>
                </a:schemeClr>
              </a:solidFill>
              <a:latin typeface="Calibri" panose="020F0502020204030204" pitchFamily="34" charset="0"/>
              <a:cs typeface="Calibri" panose="020F0502020204030204" pitchFamily="34" charset="0"/>
            </a:endParaRPr>
          </a:p>
          <a:p>
            <a:r>
              <a:rPr lang="en-US" sz="2800">
                <a:latin typeface="Calibri" panose="020F0502020204030204" pitchFamily="34" charset="0"/>
                <a:cs typeface="Calibri" panose="020F0502020204030204" pitchFamily="34" charset="0"/>
              </a:rPr>
              <a:t>We are still looking for a parent governor. </a:t>
            </a:r>
          </a:p>
          <a:p>
            <a:endParaRPr lang="en-US" sz="2800">
              <a:latin typeface="Calibri" panose="020F0502020204030204" pitchFamily="34" charset="0"/>
              <a:cs typeface="Calibri" panose="020F0502020204030204" pitchFamily="34" charset="0"/>
            </a:endParaRPr>
          </a:p>
          <a:p>
            <a:endParaRPr lang="en-US" sz="2800">
              <a:latin typeface="Calibri" panose="020F0502020204030204" pitchFamily="34" charset="0"/>
              <a:cs typeface="Calibri" panose="020F0502020204030204" pitchFamily="34" charset="0"/>
            </a:endParaRPr>
          </a:p>
          <a:p>
            <a:r>
              <a:rPr lang="en-US" sz="2800">
                <a:latin typeface="Calibri" panose="020F0502020204030204" pitchFamily="34" charset="0"/>
                <a:cs typeface="Calibri" panose="020F0502020204030204" pitchFamily="34" charset="0"/>
              </a:rPr>
              <a:t>All parents and staff are invited to join the PTA.</a:t>
            </a:r>
          </a:p>
          <a:p>
            <a:endParaRPr lang="en-US" sz="2800">
              <a:latin typeface="Calibri" panose="020F0502020204030204" pitchFamily="34" charset="0"/>
              <a:cs typeface="Calibri" panose="020F0502020204030204" pitchFamily="34" charset="0"/>
            </a:endParaRPr>
          </a:p>
          <a:p>
            <a:endParaRPr lang="en-US" sz="2800">
              <a:latin typeface="Calibri" panose="020F0502020204030204" pitchFamily="34" charset="0"/>
              <a:cs typeface="Calibri" panose="020F0502020204030204" pitchFamily="34" charset="0"/>
            </a:endParaRPr>
          </a:p>
          <a:p>
            <a:r>
              <a:rPr lang="en-US" sz="2800">
                <a:latin typeface="Calibri" panose="020F0502020204030204" pitchFamily="34" charset="0"/>
                <a:cs typeface="Calibri" panose="020F0502020204030204" pitchFamily="34" charset="0"/>
              </a:rPr>
              <a:t>Please see the School Handbook for further details. </a:t>
            </a:r>
            <a:endParaRPr lang="en-GB" sz="2800">
              <a:latin typeface="Comic Sans MS" panose="030F0702030302020204" pitchFamily="66"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6926" y="829952"/>
            <a:ext cx="1902512" cy="1817366"/>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273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508" y="316094"/>
            <a:ext cx="8516983" cy="6387737"/>
          </a:xfrm>
          <a:prstGeom prst="rect">
            <a:avLst/>
          </a:prstGeom>
        </p:spPr>
      </p:pic>
      <p:sp>
        <p:nvSpPr>
          <p:cNvPr id="6" name="TextBox 5"/>
          <p:cNvSpPr txBox="1"/>
          <p:nvPr/>
        </p:nvSpPr>
        <p:spPr>
          <a:xfrm>
            <a:off x="605655" y="642279"/>
            <a:ext cx="7772400" cy="7632859"/>
          </a:xfrm>
          <a:prstGeom prst="rect">
            <a:avLst/>
          </a:prstGeom>
          <a:noFill/>
        </p:spPr>
        <p:txBody>
          <a:bodyPr wrap="square" rtlCol="0">
            <a:spAutoFit/>
          </a:bodyPr>
          <a:lstStyle/>
          <a:p>
            <a:pPr algn="ctr"/>
            <a:r>
              <a:rPr lang="en-US" sz="2400" b="1">
                <a:solidFill>
                  <a:schemeClr val="accent6">
                    <a:lumMod val="50000"/>
                  </a:schemeClr>
                </a:solidFill>
                <a:latin typeface="Calibri" panose="020F0502020204030204" pitchFamily="34" charset="0"/>
                <a:cs typeface="Calibri" panose="020F0502020204030204" pitchFamily="34" charset="0"/>
              </a:rPr>
              <a:t>Meet the Ash Tree Class Team</a:t>
            </a:r>
          </a:p>
          <a:p>
            <a:pPr algn="ctr"/>
            <a:r>
              <a:rPr lang="en-US" sz="2400" b="1">
                <a:solidFill>
                  <a:schemeClr val="accent6">
                    <a:lumMod val="50000"/>
                  </a:schemeClr>
                </a:solidFill>
                <a:latin typeface="Calibri" panose="020F0502020204030204" pitchFamily="34" charset="0"/>
                <a:cs typeface="Calibri" panose="020F0502020204030204" pitchFamily="34" charset="0"/>
              </a:rPr>
              <a:t>(Reception and Year 1</a:t>
            </a:r>
          </a:p>
          <a:p>
            <a:pPr algn="ctr"/>
            <a:r>
              <a:rPr lang="en-US" sz="2400" b="1">
                <a:solidFill>
                  <a:schemeClr val="accent6">
                    <a:lumMod val="50000"/>
                  </a:schemeClr>
                </a:solidFill>
                <a:latin typeface="Calibri" panose="020F0502020204030204" pitchFamily="34" charset="0"/>
                <a:cs typeface="Calibri" panose="020F0502020204030204" pitchFamily="34" charset="0"/>
              </a:rPr>
              <a:t>Up to 30 children)</a:t>
            </a:r>
          </a:p>
          <a:p>
            <a:endParaRPr lang="en-US" sz="2400" b="1">
              <a:solidFill>
                <a:schemeClr val="accent6">
                  <a:lumMod val="50000"/>
                </a:schemeClr>
              </a:solidFill>
              <a:latin typeface="Calibri" panose="020F0502020204030204" pitchFamily="34" charset="0"/>
              <a:cs typeface="Calibri" panose="020F0502020204030204" pitchFamily="34" charset="0"/>
            </a:endParaRPr>
          </a:p>
          <a:p>
            <a:r>
              <a:rPr lang="en-US" sz="2400">
                <a:solidFill>
                  <a:schemeClr val="accent6">
                    <a:lumMod val="50000"/>
                  </a:schemeClr>
                </a:solidFill>
                <a:latin typeface="Calibri" panose="020F0502020204030204" pitchFamily="34" charset="0"/>
                <a:cs typeface="Calibri" panose="020F0502020204030204" pitchFamily="34" charset="0"/>
              </a:rPr>
              <a:t>                            Reception and Year 1 Teacher</a:t>
            </a:r>
          </a:p>
          <a:p>
            <a:r>
              <a:rPr lang="en-US" sz="2400">
                <a:solidFill>
                  <a:schemeClr val="accent6">
                    <a:lumMod val="50000"/>
                  </a:schemeClr>
                </a:solidFill>
                <a:latin typeface="Calibri" panose="020F0502020204030204" pitchFamily="34" charset="0"/>
                <a:cs typeface="Calibri" panose="020F0502020204030204" pitchFamily="34" charset="0"/>
              </a:rPr>
              <a:t>                            Mrs Charlotte </a:t>
            </a:r>
            <a:r>
              <a:rPr lang="en-US" sz="2400" err="1">
                <a:solidFill>
                  <a:schemeClr val="accent6">
                    <a:lumMod val="50000"/>
                  </a:schemeClr>
                </a:solidFill>
                <a:latin typeface="Calibri" panose="020F0502020204030204" pitchFamily="34" charset="0"/>
                <a:cs typeface="Calibri" panose="020F0502020204030204" pitchFamily="34" charset="0"/>
              </a:rPr>
              <a:t>DeBono</a:t>
            </a:r>
            <a:endParaRPr lang="en-US" sz="2400">
              <a:solidFill>
                <a:schemeClr val="accent6">
                  <a:lumMod val="50000"/>
                </a:schemeClr>
              </a:solidFill>
              <a:latin typeface="Calibri" panose="020F0502020204030204" pitchFamily="34" charset="0"/>
              <a:cs typeface="Calibri" panose="020F0502020204030204" pitchFamily="34" charset="0"/>
            </a:endParaRPr>
          </a:p>
          <a:p>
            <a:endParaRPr lang="en-US" sz="2000">
              <a:solidFill>
                <a:schemeClr val="accent6">
                  <a:lumMod val="50000"/>
                </a:schemeClr>
              </a:solidFill>
              <a:latin typeface="Calibri" panose="020F0502020204030204" pitchFamily="34" charset="0"/>
              <a:cs typeface="Calibri" panose="020F0502020204030204" pitchFamily="34" charset="0"/>
            </a:endParaRPr>
          </a:p>
          <a:p>
            <a:endParaRPr lang="en-US" sz="2000">
              <a:solidFill>
                <a:schemeClr val="accent6">
                  <a:lumMod val="50000"/>
                </a:schemeClr>
              </a:solidFill>
              <a:latin typeface="Calibri" panose="020F0502020204030204" pitchFamily="34" charset="0"/>
              <a:cs typeface="Calibri" panose="020F0502020204030204" pitchFamily="34" charset="0"/>
            </a:endParaRPr>
          </a:p>
          <a:p>
            <a:endParaRPr lang="en-US" sz="2400">
              <a:solidFill>
                <a:schemeClr val="accent6">
                  <a:lumMod val="50000"/>
                </a:schemeClr>
              </a:solidFill>
              <a:latin typeface="Calibri" panose="020F0502020204030204" pitchFamily="34" charset="0"/>
              <a:cs typeface="Calibri" panose="020F0502020204030204" pitchFamily="34" charset="0"/>
            </a:endParaRPr>
          </a:p>
          <a:p>
            <a:endParaRPr lang="en-US" sz="2400">
              <a:solidFill>
                <a:schemeClr val="accent6">
                  <a:lumMod val="50000"/>
                </a:schemeClr>
              </a:solidFill>
              <a:latin typeface="Calibri" panose="020F0502020204030204" pitchFamily="34" charset="0"/>
              <a:cs typeface="Calibri" panose="020F0502020204030204" pitchFamily="34" charset="0"/>
            </a:endParaRPr>
          </a:p>
          <a:p>
            <a:r>
              <a:rPr lang="en-US">
                <a:solidFill>
                  <a:schemeClr val="accent6">
                    <a:lumMod val="50000"/>
                  </a:schemeClr>
                </a:solidFill>
                <a:latin typeface="Calibri" panose="020F0502020204030204" pitchFamily="34" charset="0"/>
                <a:cs typeface="Calibri" panose="020F0502020204030204" pitchFamily="34" charset="0"/>
              </a:rPr>
              <a:t>                                    </a:t>
            </a:r>
            <a:r>
              <a:rPr lang="en-US" sz="2400">
                <a:solidFill>
                  <a:schemeClr val="accent6">
                    <a:lumMod val="50000"/>
                  </a:schemeClr>
                </a:solidFill>
                <a:latin typeface="Calibri" panose="020F0502020204030204" pitchFamily="34" charset="0"/>
                <a:cs typeface="Calibri" panose="020F0502020204030204" pitchFamily="34" charset="0"/>
              </a:rPr>
              <a:t>Teaching Assistant</a:t>
            </a:r>
          </a:p>
          <a:p>
            <a:r>
              <a:rPr lang="en-US" sz="2400">
                <a:solidFill>
                  <a:schemeClr val="accent6">
                    <a:lumMod val="50000"/>
                  </a:schemeClr>
                </a:solidFill>
                <a:latin typeface="Calibri" panose="020F0502020204030204" pitchFamily="34" charset="0"/>
                <a:cs typeface="Calibri" panose="020F0502020204030204" pitchFamily="34" charset="0"/>
              </a:rPr>
              <a:t>                            Mrs Magda Magiera</a:t>
            </a:r>
          </a:p>
          <a:p>
            <a:endParaRPr lang="en-US">
              <a:solidFill>
                <a:schemeClr val="accent6">
                  <a:lumMod val="50000"/>
                </a:schemeClr>
              </a:solidFill>
              <a:latin typeface="Calibri" panose="020F0502020204030204" pitchFamily="34" charset="0"/>
              <a:cs typeface="Calibri" panose="020F0502020204030204" pitchFamily="34" charset="0"/>
            </a:endParaRPr>
          </a:p>
          <a:p>
            <a:endParaRPr lang="en-US">
              <a:solidFill>
                <a:schemeClr val="accent6">
                  <a:lumMod val="50000"/>
                </a:schemeClr>
              </a:solidFill>
              <a:latin typeface="Calibri" panose="020F0502020204030204" pitchFamily="34" charset="0"/>
              <a:cs typeface="Calibri" panose="020F0502020204030204" pitchFamily="34" charset="0"/>
            </a:endParaRPr>
          </a:p>
          <a:p>
            <a:r>
              <a:rPr lang="en-US">
                <a:solidFill>
                  <a:schemeClr val="accent6">
                    <a:lumMod val="50000"/>
                  </a:schemeClr>
                </a:solidFill>
                <a:latin typeface="Calibri" panose="020F0502020204030204" pitchFamily="34" charset="0"/>
                <a:cs typeface="Calibri" panose="020F0502020204030204" pitchFamily="34" charset="0"/>
              </a:rPr>
              <a:t>                                             </a:t>
            </a:r>
            <a:endParaRPr lang="en-US" sz="2000">
              <a:solidFill>
                <a:schemeClr val="accent6">
                  <a:lumMod val="50000"/>
                </a:schemeClr>
              </a:solidFill>
              <a:latin typeface="Calibri" panose="020F0502020204030204" pitchFamily="34" charset="0"/>
              <a:cs typeface="Calibri" panose="020F0502020204030204" pitchFamily="34" charset="0"/>
            </a:endParaRPr>
          </a:p>
          <a:p>
            <a:endParaRPr lang="en-US" sz="2000">
              <a:solidFill>
                <a:schemeClr val="accent6">
                  <a:lumMod val="50000"/>
                </a:schemeClr>
              </a:solidFill>
              <a:latin typeface="Calibri" panose="020F0502020204030204" pitchFamily="34" charset="0"/>
              <a:cs typeface="Calibri" panose="020F0502020204030204" pitchFamily="34" charset="0"/>
            </a:endParaRPr>
          </a:p>
          <a:p>
            <a:r>
              <a:rPr lang="en-US" sz="2000">
                <a:solidFill>
                  <a:schemeClr val="accent6">
                    <a:lumMod val="50000"/>
                  </a:schemeClr>
                </a:solidFill>
                <a:latin typeface="Calibri" panose="020F0502020204030204" pitchFamily="34" charset="0"/>
                <a:cs typeface="Calibri" panose="020F0502020204030204" pitchFamily="34" charset="0"/>
              </a:rPr>
              <a:t>                                 </a:t>
            </a:r>
          </a:p>
          <a:p>
            <a:endParaRPr lang="en-US" sz="2000">
              <a:solidFill>
                <a:schemeClr val="accent6">
                  <a:lumMod val="50000"/>
                </a:schemeClr>
              </a:solidFill>
              <a:latin typeface="Calibri" panose="020F0502020204030204" pitchFamily="34" charset="0"/>
              <a:cs typeface="Calibri" panose="020F0502020204030204" pitchFamily="34" charset="0"/>
            </a:endParaRPr>
          </a:p>
          <a:p>
            <a:endParaRPr lang="en-US" sz="2400">
              <a:latin typeface="Comic Sans MS" panose="030F0702030302020204" pitchFamily="66" charset="0"/>
            </a:endParaRPr>
          </a:p>
          <a:p>
            <a:endParaRPr lang="en-US" sz="2400">
              <a:latin typeface="Comic Sans MS" panose="030F0702030302020204" pitchFamily="66" charset="0"/>
            </a:endParaRPr>
          </a:p>
          <a:p>
            <a:endParaRPr lang="en-GB" sz="4800">
              <a:latin typeface="Comic Sans MS" panose="030F0702030302020204" pitchFamily="66" charset="0"/>
            </a:endParaRPr>
          </a:p>
        </p:txBody>
      </p:sp>
      <p:pic>
        <p:nvPicPr>
          <p:cNvPr id="9" name="Picture 8" descr="A person smiling for the camera&#10;&#10;Description automatically generated">
            <a:extLst>
              <a:ext uri="{FF2B5EF4-FFF2-40B4-BE49-F238E27FC236}">
                <a16:creationId xmlns:a16="http://schemas.microsoft.com/office/drawing/2014/main" id="{E586FCD1-7B49-4556-A494-5241FD7565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771" y="1422534"/>
            <a:ext cx="1388542" cy="2016412"/>
          </a:xfrm>
          <a:prstGeom prst="rect">
            <a:avLst/>
          </a:prstGeom>
        </p:spPr>
      </p:pic>
      <p:pic>
        <p:nvPicPr>
          <p:cNvPr id="12" name="Picture 11">
            <a:extLst>
              <a:ext uri="{FF2B5EF4-FFF2-40B4-BE49-F238E27FC236}">
                <a16:creationId xmlns:a16="http://schemas.microsoft.com/office/drawing/2014/main" id="{C415A831-9D35-49AD-B2A2-8E54139F215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407272" y="640513"/>
            <a:ext cx="2262930" cy="2490398"/>
          </a:xfrm>
          <a:prstGeom prst="rect">
            <a:avLst/>
          </a:prstGeom>
          <a:noFill/>
          <a:ln>
            <a:noFill/>
          </a:ln>
        </p:spPr>
      </p:pic>
      <p:pic>
        <p:nvPicPr>
          <p:cNvPr id="5" name="Picture 4">
            <a:extLst>
              <a:ext uri="{FF2B5EF4-FFF2-40B4-BE49-F238E27FC236}">
                <a16:creationId xmlns:a16="http://schemas.microsoft.com/office/drawing/2014/main" id="{317833AB-12E3-4233-991B-5AE971E1679B}"/>
              </a:ext>
            </a:extLst>
          </p:cNvPr>
          <p:cNvPicPr>
            <a:picLocks noChangeAspect="1"/>
          </p:cNvPicPr>
          <p:nvPr/>
        </p:nvPicPr>
        <p:blipFill>
          <a:blip r:embed="rId5"/>
          <a:stretch>
            <a:fillRect/>
          </a:stretch>
        </p:blipFill>
        <p:spPr>
          <a:xfrm>
            <a:off x="764869" y="3781867"/>
            <a:ext cx="1426345" cy="1869759"/>
          </a:xfrm>
          <a:prstGeom prst="rect">
            <a:avLst/>
          </a:prstGeom>
        </p:spPr>
      </p:pic>
    </p:spTree>
    <p:extLst>
      <p:ext uri="{BB962C8B-B14F-4D97-AF65-F5344CB8AC3E}">
        <p14:creationId xmlns:p14="http://schemas.microsoft.com/office/powerpoint/2010/main" val="3178725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508" y="316094"/>
            <a:ext cx="8516983" cy="6387737"/>
          </a:xfrm>
          <a:prstGeom prst="rect">
            <a:avLst/>
          </a:prstGeom>
        </p:spPr>
      </p:pic>
      <p:sp>
        <p:nvSpPr>
          <p:cNvPr id="6" name="TextBox 5"/>
          <p:cNvSpPr txBox="1"/>
          <p:nvPr/>
        </p:nvSpPr>
        <p:spPr>
          <a:xfrm>
            <a:off x="605655" y="642279"/>
            <a:ext cx="7772400" cy="7448193"/>
          </a:xfrm>
          <a:prstGeom prst="rect">
            <a:avLst/>
          </a:prstGeom>
          <a:noFill/>
        </p:spPr>
        <p:txBody>
          <a:bodyPr wrap="square" rtlCol="0">
            <a:spAutoFit/>
          </a:bodyPr>
          <a:lstStyle/>
          <a:p>
            <a:pPr algn="ctr"/>
            <a:r>
              <a:rPr lang="en-US" sz="2400" b="1">
                <a:solidFill>
                  <a:schemeClr val="accent6">
                    <a:lumMod val="50000"/>
                  </a:schemeClr>
                </a:solidFill>
                <a:latin typeface="Calibri" panose="020F0502020204030204" pitchFamily="34" charset="0"/>
                <a:cs typeface="Calibri" panose="020F0502020204030204" pitchFamily="34" charset="0"/>
              </a:rPr>
              <a:t>Meet the Cherry Tree Class Team</a:t>
            </a:r>
          </a:p>
          <a:p>
            <a:pPr algn="ctr"/>
            <a:r>
              <a:rPr lang="en-US" sz="2400" b="1">
                <a:solidFill>
                  <a:schemeClr val="accent6">
                    <a:lumMod val="50000"/>
                  </a:schemeClr>
                </a:solidFill>
                <a:latin typeface="Calibri" panose="020F0502020204030204" pitchFamily="34" charset="0"/>
                <a:cs typeface="Calibri" panose="020F0502020204030204" pitchFamily="34" charset="0"/>
              </a:rPr>
              <a:t>(Reception and Year 1 up to 30 children)</a:t>
            </a:r>
          </a:p>
          <a:p>
            <a:pPr algn="ctr"/>
            <a:endParaRPr lang="en-US" sz="2400" b="1">
              <a:solidFill>
                <a:schemeClr val="accent6">
                  <a:lumMod val="50000"/>
                </a:schemeClr>
              </a:solidFill>
              <a:latin typeface="Calibri" panose="020F0502020204030204" pitchFamily="34" charset="0"/>
              <a:cs typeface="Calibri" panose="020F0502020204030204" pitchFamily="34" charset="0"/>
            </a:endParaRPr>
          </a:p>
          <a:p>
            <a:pPr algn="ctr"/>
            <a:r>
              <a:rPr lang="en-US" sz="2400">
                <a:solidFill>
                  <a:schemeClr val="accent6">
                    <a:lumMod val="50000"/>
                  </a:schemeClr>
                </a:solidFill>
                <a:latin typeface="Calibri" panose="020F0502020204030204" pitchFamily="34" charset="0"/>
                <a:cs typeface="Calibri" panose="020F0502020204030204" pitchFamily="34" charset="0"/>
              </a:rPr>
              <a:t>Teacher-Mrs Alison Mazzotta (3 days)</a:t>
            </a:r>
          </a:p>
          <a:p>
            <a:r>
              <a:rPr lang="en-US" sz="2400">
                <a:solidFill>
                  <a:schemeClr val="accent6">
                    <a:lumMod val="50000"/>
                  </a:schemeClr>
                </a:solidFill>
                <a:latin typeface="Calibri" panose="020F0502020204030204" pitchFamily="34" charset="0"/>
                <a:cs typeface="Calibri" panose="020F0502020204030204" pitchFamily="34" charset="0"/>
              </a:rPr>
              <a:t>Teacher-      </a:t>
            </a:r>
          </a:p>
          <a:p>
            <a:endParaRPr lang="en-US" sz="2400">
              <a:solidFill>
                <a:schemeClr val="accent6">
                  <a:lumMod val="50000"/>
                </a:schemeClr>
              </a:solidFill>
              <a:latin typeface="Calibri" panose="020F0502020204030204" pitchFamily="34" charset="0"/>
              <a:cs typeface="Calibri" panose="020F0502020204030204" pitchFamily="34" charset="0"/>
            </a:endParaRPr>
          </a:p>
          <a:p>
            <a:endParaRPr lang="en-US" sz="2400">
              <a:solidFill>
                <a:schemeClr val="accent6">
                  <a:lumMod val="50000"/>
                </a:schemeClr>
              </a:solidFill>
              <a:latin typeface="Calibri" panose="020F0502020204030204" pitchFamily="34" charset="0"/>
              <a:cs typeface="Calibri" panose="020F0502020204030204" pitchFamily="34" charset="0"/>
            </a:endParaRPr>
          </a:p>
          <a:p>
            <a:r>
              <a:rPr lang="en-US" sz="2400">
                <a:solidFill>
                  <a:schemeClr val="accent6">
                    <a:lumMod val="50000"/>
                  </a:schemeClr>
                </a:solidFill>
                <a:latin typeface="Calibri" panose="020F0502020204030204" pitchFamily="34" charset="0"/>
                <a:cs typeface="Calibri" panose="020F0502020204030204" pitchFamily="34" charset="0"/>
              </a:rPr>
              <a:t>                     Teacher- Mrs Nicola Newman  (2 days)                            </a:t>
            </a:r>
          </a:p>
          <a:p>
            <a:endParaRPr lang="en-US" sz="2400">
              <a:solidFill>
                <a:schemeClr val="accent6">
                  <a:lumMod val="50000"/>
                </a:schemeClr>
              </a:solidFill>
              <a:latin typeface="Calibri" panose="020F0502020204030204" pitchFamily="34" charset="0"/>
              <a:cs typeface="Calibri" panose="020F0502020204030204" pitchFamily="34" charset="0"/>
            </a:endParaRPr>
          </a:p>
          <a:p>
            <a:endParaRPr lang="en-US" sz="2400">
              <a:solidFill>
                <a:schemeClr val="accent6">
                  <a:lumMod val="50000"/>
                </a:schemeClr>
              </a:solidFill>
              <a:latin typeface="Calibri" panose="020F0502020204030204" pitchFamily="34" charset="0"/>
              <a:cs typeface="Calibri" panose="020F0502020204030204" pitchFamily="34" charset="0"/>
            </a:endParaRPr>
          </a:p>
          <a:p>
            <a:endParaRPr lang="en-US" sz="2400">
              <a:solidFill>
                <a:schemeClr val="accent6">
                  <a:lumMod val="50000"/>
                </a:schemeClr>
              </a:solidFill>
              <a:latin typeface="Calibri" panose="020F0502020204030204" pitchFamily="34" charset="0"/>
              <a:cs typeface="Calibri" panose="020F0502020204030204" pitchFamily="34" charset="0"/>
            </a:endParaRPr>
          </a:p>
          <a:p>
            <a:r>
              <a:rPr lang="en-US">
                <a:solidFill>
                  <a:schemeClr val="accent6">
                    <a:lumMod val="50000"/>
                  </a:schemeClr>
                </a:solidFill>
                <a:latin typeface="Calibri" panose="020F0502020204030204" pitchFamily="34" charset="0"/>
                <a:cs typeface="Calibri" panose="020F0502020204030204" pitchFamily="34" charset="0"/>
              </a:rPr>
              <a:t>                           </a:t>
            </a:r>
            <a:r>
              <a:rPr lang="en-US" sz="2400">
                <a:solidFill>
                  <a:schemeClr val="accent6">
                    <a:lumMod val="50000"/>
                  </a:schemeClr>
                </a:solidFill>
                <a:latin typeface="Calibri" panose="020F0502020204030204" pitchFamily="34" charset="0"/>
                <a:cs typeface="Calibri" panose="020F0502020204030204" pitchFamily="34" charset="0"/>
              </a:rPr>
              <a:t>Teaching Assistants- Mrs Kayla Fenwick</a:t>
            </a:r>
          </a:p>
          <a:p>
            <a:r>
              <a:rPr lang="en-US" sz="2400">
                <a:solidFill>
                  <a:schemeClr val="accent6">
                    <a:lumMod val="50000"/>
                  </a:schemeClr>
                </a:solidFill>
                <a:latin typeface="Calibri" panose="020F0502020204030204" pitchFamily="34" charset="0"/>
                <a:cs typeface="Calibri" panose="020F0502020204030204" pitchFamily="34" charset="0"/>
              </a:rPr>
              <a:t>                         and Miss Caitlin Harvey</a:t>
            </a:r>
          </a:p>
          <a:p>
            <a:endParaRPr lang="en-US">
              <a:solidFill>
                <a:schemeClr val="accent6">
                  <a:lumMod val="50000"/>
                </a:schemeClr>
              </a:solidFill>
              <a:latin typeface="Calibri" panose="020F0502020204030204" pitchFamily="34" charset="0"/>
              <a:cs typeface="Calibri" panose="020F0502020204030204" pitchFamily="34" charset="0"/>
            </a:endParaRPr>
          </a:p>
          <a:p>
            <a:endParaRPr lang="en-US">
              <a:solidFill>
                <a:schemeClr val="accent6">
                  <a:lumMod val="50000"/>
                </a:schemeClr>
              </a:solidFill>
              <a:latin typeface="Calibri" panose="020F0502020204030204" pitchFamily="34" charset="0"/>
              <a:cs typeface="Calibri" panose="020F0502020204030204" pitchFamily="34" charset="0"/>
            </a:endParaRPr>
          </a:p>
          <a:p>
            <a:r>
              <a:rPr lang="en-US">
                <a:solidFill>
                  <a:schemeClr val="accent6">
                    <a:lumMod val="50000"/>
                  </a:schemeClr>
                </a:solidFill>
                <a:latin typeface="Calibri" panose="020F0502020204030204" pitchFamily="34" charset="0"/>
                <a:cs typeface="Calibri" panose="020F0502020204030204" pitchFamily="34" charset="0"/>
              </a:rPr>
              <a:t>                                             </a:t>
            </a:r>
            <a:endParaRPr lang="en-US" sz="2000">
              <a:solidFill>
                <a:schemeClr val="accent6">
                  <a:lumMod val="50000"/>
                </a:schemeClr>
              </a:solidFill>
              <a:latin typeface="Calibri" panose="020F0502020204030204" pitchFamily="34" charset="0"/>
              <a:cs typeface="Calibri" panose="020F0502020204030204" pitchFamily="34" charset="0"/>
            </a:endParaRPr>
          </a:p>
          <a:p>
            <a:endParaRPr lang="en-US" sz="2000">
              <a:solidFill>
                <a:schemeClr val="accent6">
                  <a:lumMod val="50000"/>
                </a:schemeClr>
              </a:solidFill>
              <a:latin typeface="Calibri" panose="020F0502020204030204" pitchFamily="34" charset="0"/>
              <a:cs typeface="Calibri" panose="020F0502020204030204" pitchFamily="34" charset="0"/>
            </a:endParaRPr>
          </a:p>
          <a:p>
            <a:r>
              <a:rPr lang="en-US" sz="2000">
                <a:solidFill>
                  <a:schemeClr val="accent6">
                    <a:lumMod val="50000"/>
                  </a:schemeClr>
                </a:solidFill>
                <a:latin typeface="Calibri" panose="020F0502020204030204" pitchFamily="34" charset="0"/>
                <a:cs typeface="Calibri" panose="020F0502020204030204" pitchFamily="34" charset="0"/>
              </a:rPr>
              <a:t>                                </a:t>
            </a:r>
            <a:endParaRPr lang="en-US" sz="2400">
              <a:latin typeface="Comic Sans MS" panose="030F0702030302020204" pitchFamily="66" charset="0"/>
            </a:endParaRPr>
          </a:p>
          <a:p>
            <a:endParaRPr lang="en-US" sz="2400">
              <a:latin typeface="Comic Sans MS" panose="030F0702030302020204" pitchFamily="66" charset="0"/>
            </a:endParaRPr>
          </a:p>
          <a:p>
            <a:endParaRPr lang="en-GB" sz="4800">
              <a:latin typeface="Comic Sans MS" panose="030F0702030302020204" pitchFamily="66" charset="0"/>
            </a:endParaRPr>
          </a:p>
        </p:txBody>
      </p:sp>
      <p:pic>
        <p:nvPicPr>
          <p:cNvPr id="8" name="Picture 7">
            <a:extLst>
              <a:ext uri="{FF2B5EF4-FFF2-40B4-BE49-F238E27FC236}">
                <a16:creationId xmlns:a16="http://schemas.microsoft.com/office/drawing/2014/main" id="{8BEDB1F0-2F48-474A-AF6C-860DA8F83C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6195" y="1288379"/>
            <a:ext cx="1494937" cy="1127525"/>
          </a:xfrm>
          <a:prstGeom prst="rect">
            <a:avLst/>
          </a:prstGeom>
        </p:spPr>
      </p:pic>
      <p:pic>
        <p:nvPicPr>
          <p:cNvPr id="11" name="Picture 10" descr="Cherry Tree - Duo Bigarreau Napoleon/Variks Black - Dobies">
            <a:extLst>
              <a:ext uri="{FF2B5EF4-FFF2-40B4-BE49-F238E27FC236}">
                <a16:creationId xmlns:a16="http://schemas.microsoft.com/office/drawing/2014/main" id="{04AC5010-F80F-494A-8FA5-F8721AA9242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530286"/>
            <a:ext cx="1365273" cy="1860489"/>
          </a:xfrm>
          <a:prstGeom prst="rect">
            <a:avLst/>
          </a:prstGeom>
          <a:noFill/>
          <a:ln>
            <a:noFill/>
          </a:ln>
        </p:spPr>
      </p:pic>
      <p:pic>
        <p:nvPicPr>
          <p:cNvPr id="9" name="Picture 8">
            <a:extLst>
              <a:ext uri="{FF2B5EF4-FFF2-40B4-BE49-F238E27FC236}">
                <a16:creationId xmlns:a16="http://schemas.microsoft.com/office/drawing/2014/main" id="{B8F579EF-4416-4140-8B5D-849DE64FAF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934" y="4429919"/>
            <a:ext cx="1199323" cy="1655762"/>
          </a:xfrm>
          <a:prstGeom prst="rect">
            <a:avLst/>
          </a:prstGeom>
        </p:spPr>
      </p:pic>
      <p:pic>
        <p:nvPicPr>
          <p:cNvPr id="7" name="Picture 6" descr="A person smiling in front of a bush&#10;&#10;Description automatically generated with low confidence">
            <a:extLst>
              <a:ext uri="{FF2B5EF4-FFF2-40B4-BE49-F238E27FC236}">
                <a16:creationId xmlns:a16="http://schemas.microsoft.com/office/drawing/2014/main" id="{8C412175-7543-4CB5-A225-E67DF1D103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934" y="2823242"/>
            <a:ext cx="1155493" cy="1435149"/>
          </a:xfrm>
          <a:prstGeom prst="rect">
            <a:avLst/>
          </a:prstGeom>
        </p:spPr>
      </p:pic>
      <p:pic>
        <p:nvPicPr>
          <p:cNvPr id="10" name="Picture 9">
            <a:extLst>
              <a:ext uri="{FF2B5EF4-FFF2-40B4-BE49-F238E27FC236}">
                <a16:creationId xmlns:a16="http://schemas.microsoft.com/office/drawing/2014/main" id="{FEAD6FF7-3FE0-4F40-96DF-675EE58F70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95237" y="5161831"/>
            <a:ext cx="1035056" cy="1380075"/>
          </a:xfrm>
          <a:prstGeom prst="rect">
            <a:avLst/>
          </a:prstGeom>
        </p:spPr>
      </p:pic>
    </p:spTree>
    <p:extLst>
      <p:ext uri="{BB962C8B-B14F-4D97-AF65-F5344CB8AC3E}">
        <p14:creationId xmlns:p14="http://schemas.microsoft.com/office/powerpoint/2010/main" val="360037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633" y="408169"/>
            <a:ext cx="8516983" cy="6387737"/>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7" name="TextBox 6"/>
          <p:cNvSpPr txBox="1"/>
          <p:nvPr/>
        </p:nvSpPr>
        <p:spPr>
          <a:xfrm>
            <a:off x="744584" y="970547"/>
            <a:ext cx="5891347" cy="4893647"/>
          </a:xfrm>
          <a:prstGeom prst="rect">
            <a:avLst/>
          </a:prstGeom>
          <a:noFill/>
        </p:spPr>
        <p:txBody>
          <a:bodyPr wrap="square" rtlCol="0">
            <a:spAutoFit/>
          </a:bodyPr>
          <a:lstStyle/>
          <a:p>
            <a:r>
              <a:rPr lang="en-US" sz="2400" b="1" u="sng">
                <a:solidFill>
                  <a:schemeClr val="accent6">
                    <a:lumMod val="50000"/>
                  </a:schemeClr>
                </a:solidFill>
                <a:latin typeface="Calibri" panose="020F0502020204030204" pitchFamily="34" charset="0"/>
                <a:cs typeface="Calibri" panose="020F0502020204030204" pitchFamily="34" charset="0"/>
              </a:rPr>
              <a:t>Being ready for school</a:t>
            </a:r>
          </a:p>
          <a:p>
            <a:endParaRPr lang="en-US" sz="2400" b="1" u="sng">
              <a:solidFill>
                <a:schemeClr val="accent6">
                  <a:lumMod val="50000"/>
                </a:schemeClr>
              </a:solidFill>
              <a:latin typeface="Calibri" panose="020F0502020204030204" pitchFamily="34" charset="0"/>
              <a:cs typeface="Calibri" panose="020F0502020204030204" pitchFamily="34" charset="0"/>
            </a:endParaRPr>
          </a:p>
          <a:p>
            <a:r>
              <a:rPr lang="en-US" sz="2400">
                <a:latin typeface="Calibri" panose="020F0502020204030204" pitchFamily="34" charset="0"/>
                <a:cs typeface="Calibri" panose="020F0502020204030204" pitchFamily="34" charset="0"/>
              </a:rPr>
              <a:t>What do we need?</a:t>
            </a:r>
          </a:p>
          <a:p>
            <a:endParaRPr lang="en-US" sz="240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a:latin typeface="Calibri" panose="020F0502020204030204" pitchFamily="34" charset="0"/>
                <a:cs typeface="Calibri" panose="020F0502020204030204" pitchFamily="34" charset="0"/>
              </a:rPr>
              <a:t>Uniform</a:t>
            </a:r>
          </a:p>
          <a:p>
            <a:r>
              <a:rPr lang="en-US" sz="2400">
                <a:latin typeface="Calibri" panose="020F0502020204030204" pitchFamily="34" charset="0"/>
                <a:cs typeface="Calibri" panose="020F0502020204030204" pitchFamily="34" charset="0"/>
              </a:rPr>
              <a:t>Grey school jumper/cardigan </a:t>
            </a:r>
          </a:p>
          <a:p>
            <a:r>
              <a:rPr lang="en-US" sz="2400">
                <a:latin typeface="Calibri" panose="020F0502020204030204" pitchFamily="34" charset="0"/>
                <a:cs typeface="Calibri" panose="020F0502020204030204" pitchFamily="34" charset="0"/>
              </a:rPr>
              <a:t>White polo t-shirt</a:t>
            </a:r>
          </a:p>
          <a:p>
            <a:r>
              <a:rPr lang="en-US" sz="2400">
                <a:latin typeface="Calibri" panose="020F0502020204030204" pitchFamily="34" charset="0"/>
                <a:cs typeface="Calibri" panose="020F0502020204030204" pitchFamily="34" charset="0"/>
              </a:rPr>
              <a:t>Black trousers/skirt</a:t>
            </a:r>
          </a:p>
          <a:p>
            <a:r>
              <a:rPr lang="en-US" sz="2400">
                <a:latin typeface="Calibri" panose="020F0502020204030204" pitchFamily="34" charset="0"/>
                <a:cs typeface="Calibri" panose="020F0502020204030204" pitchFamily="34" charset="0"/>
              </a:rPr>
              <a:t>Black shoes/trainers</a:t>
            </a:r>
          </a:p>
          <a:p>
            <a:endParaRPr lang="en-US" sz="240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a:latin typeface="Calibri" panose="020F0502020204030204" pitchFamily="34" charset="0"/>
                <a:cs typeface="Calibri" panose="020F0502020204030204" pitchFamily="34" charset="0"/>
              </a:rPr>
              <a:t>Water bottle</a:t>
            </a:r>
          </a:p>
          <a:p>
            <a:pPr marL="342900" indent="-342900">
              <a:buFont typeface="Arial" panose="020B0604020202020204" pitchFamily="34" charset="0"/>
              <a:buChar char="•"/>
            </a:pPr>
            <a:r>
              <a:rPr lang="en-US" sz="2400">
                <a:latin typeface="Calibri" panose="020F0502020204030204" pitchFamily="34" charset="0"/>
                <a:cs typeface="Calibri" panose="020F0502020204030204" pitchFamily="34" charset="0"/>
              </a:rPr>
              <a:t>Spare clothes</a:t>
            </a:r>
          </a:p>
          <a:p>
            <a:pPr algn="ctr"/>
            <a:r>
              <a:rPr lang="en-US" sz="2400" b="1">
                <a:latin typeface="Calibri" panose="020F0502020204030204" pitchFamily="34" charset="0"/>
                <a:cs typeface="Calibri" panose="020F0502020204030204" pitchFamily="34" charset="0"/>
              </a:rPr>
              <a:t>Please name everything!</a:t>
            </a:r>
          </a:p>
        </p:txBody>
      </p:sp>
      <p:sp>
        <p:nvSpPr>
          <p:cNvPr id="9" name="TextBox 8"/>
          <p:cNvSpPr txBox="1"/>
          <p:nvPr/>
        </p:nvSpPr>
        <p:spPr>
          <a:xfrm>
            <a:off x="5705205" y="1227909"/>
            <a:ext cx="3213462" cy="3513909"/>
          </a:xfrm>
          <a:prstGeom prst="rect">
            <a:avLst/>
          </a:prstGeom>
          <a:noFill/>
        </p:spPr>
        <p:txBody>
          <a:bodyPr wrap="square" rtlCol="0">
            <a:spAutoFit/>
          </a:bodyPr>
          <a:lstStyle/>
          <a:p>
            <a:endParaRPr lang="en-GB"/>
          </a:p>
        </p:txBody>
      </p:sp>
      <p:pic>
        <p:nvPicPr>
          <p:cNvPr id="8" name="Picture 7" descr="A picture containing person, indoor, young, boy&#10;&#10;Description automatically generated">
            <a:extLst>
              <a:ext uri="{FF2B5EF4-FFF2-40B4-BE49-F238E27FC236}">
                <a16:creationId xmlns:a16="http://schemas.microsoft.com/office/drawing/2014/main" id="{C91B489A-B22B-4B69-8033-475D8C7F4D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325583" y="1142529"/>
            <a:ext cx="2342445" cy="1756834"/>
          </a:xfrm>
          <a:prstGeom prst="rect">
            <a:avLst/>
          </a:prstGeom>
        </p:spPr>
      </p:pic>
      <p:pic>
        <p:nvPicPr>
          <p:cNvPr id="13" name="Picture 12" descr="A picture containing person, man, young, laying&#10;&#10;Description automatically generated">
            <a:extLst>
              <a:ext uri="{FF2B5EF4-FFF2-40B4-BE49-F238E27FC236}">
                <a16:creationId xmlns:a16="http://schemas.microsoft.com/office/drawing/2014/main" id="{0DF398CD-14A6-4061-B50C-682669F3FF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156435" y="888970"/>
            <a:ext cx="2082722" cy="1562042"/>
          </a:xfrm>
          <a:prstGeom prst="rect">
            <a:avLst/>
          </a:prstGeom>
        </p:spPr>
      </p:pic>
      <p:pic>
        <p:nvPicPr>
          <p:cNvPr id="15" name="Picture 14" descr="A small child smiling at the camera&#10;&#10;Description automatically generated">
            <a:extLst>
              <a:ext uri="{FF2B5EF4-FFF2-40B4-BE49-F238E27FC236}">
                <a16:creationId xmlns:a16="http://schemas.microsoft.com/office/drawing/2014/main" id="{3716484B-5879-4440-BACF-B8882395EB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3868381" y="3297715"/>
            <a:ext cx="2613447" cy="1960085"/>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4066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59" y="274319"/>
            <a:ext cx="8516983" cy="6387737"/>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8" name="TextBox 7"/>
          <p:cNvSpPr txBox="1"/>
          <p:nvPr/>
        </p:nvSpPr>
        <p:spPr>
          <a:xfrm>
            <a:off x="947646" y="805919"/>
            <a:ext cx="5982789" cy="5386090"/>
          </a:xfrm>
          <a:prstGeom prst="rect">
            <a:avLst/>
          </a:prstGeom>
          <a:noFill/>
        </p:spPr>
        <p:txBody>
          <a:bodyPr wrap="square" rtlCol="0">
            <a:spAutoFit/>
          </a:bodyPr>
          <a:lstStyle/>
          <a:p>
            <a:r>
              <a:rPr lang="en-GB" sz="2800"/>
              <a:t>Your child will also need …</a:t>
            </a:r>
          </a:p>
          <a:p>
            <a:endParaRPr lang="en-GB" sz="2800"/>
          </a:p>
          <a:p>
            <a:pPr marL="457200" indent="-457200">
              <a:buFont typeface="Arial" panose="020B0604020202020204" pitchFamily="34" charset="0"/>
              <a:buChar char="•"/>
            </a:pPr>
            <a:r>
              <a:rPr lang="en-GB" sz="2800"/>
              <a:t>A PE bag with a PE kit </a:t>
            </a:r>
          </a:p>
          <a:p>
            <a:pPr marL="457200" indent="-457200">
              <a:buFont typeface="Arial" panose="020B0604020202020204" pitchFamily="34" charset="0"/>
              <a:buChar char="•"/>
            </a:pPr>
            <a:endParaRPr lang="en-GB" sz="2800"/>
          </a:p>
          <a:p>
            <a:pPr marL="457200" indent="-457200">
              <a:buFont typeface="Arial" panose="020B0604020202020204" pitchFamily="34" charset="0"/>
              <a:buChar char="•"/>
            </a:pPr>
            <a:r>
              <a:rPr lang="en-GB" sz="2800"/>
              <a:t>Wellies                                </a:t>
            </a:r>
          </a:p>
          <a:p>
            <a:pPr marL="457200" indent="-457200">
              <a:buFont typeface="Arial" panose="020B0604020202020204" pitchFamily="34" charset="0"/>
              <a:buChar char="•"/>
            </a:pPr>
            <a:endParaRPr lang="en-GB" sz="2800"/>
          </a:p>
          <a:p>
            <a:pPr marL="457200" indent="-457200">
              <a:buFont typeface="Arial" panose="020B0604020202020204" pitchFamily="34" charset="0"/>
              <a:buChar char="•"/>
            </a:pPr>
            <a:r>
              <a:rPr lang="en-GB" sz="2800"/>
              <a:t>Waterproof clothes </a:t>
            </a:r>
          </a:p>
          <a:p>
            <a:pPr marL="457200" indent="-457200">
              <a:buFont typeface="Arial" panose="020B0604020202020204" pitchFamily="34" charset="0"/>
              <a:buChar char="•"/>
            </a:pPr>
            <a:endParaRPr lang="en-GB" sz="2800"/>
          </a:p>
          <a:p>
            <a:pPr marL="457200" indent="-457200">
              <a:buFont typeface="Arial" panose="020B0604020202020204" pitchFamily="34" charset="0"/>
              <a:buChar char="•"/>
            </a:pPr>
            <a:r>
              <a:rPr lang="en-GB" sz="2800"/>
              <a:t>Book bag or folder </a:t>
            </a:r>
          </a:p>
          <a:p>
            <a:endParaRPr lang="en-GB" sz="2800"/>
          </a:p>
          <a:p>
            <a:pPr algn="ctr"/>
            <a:endParaRPr lang="en-GB" sz="3200" b="1"/>
          </a:p>
          <a:p>
            <a:pPr algn="ctr"/>
            <a:r>
              <a:rPr lang="en-GB" sz="3200" b="1"/>
              <a:t>Please name everything</a:t>
            </a:r>
            <a:r>
              <a:rPr lang="en-GB" sz="2800" b="1"/>
              <a:t>! </a:t>
            </a:r>
          </a:p>
        </p:txBody>
      </p:sp>
      <p:pic>
        <p:nvPicPr>
          <p:cNvPr id="7" name="Picture 6">
            <a:extLst>
              <a:ext uri="{FF2B5EF4-FFF2-40B4-BE49-F238E27FC236}">
                <a16:creationId xmlns:a16="http://schemas.microsoft.com/office/drawing/2014/main" id="{78FCB01E-71A5-4D8B-886E-482B2C151E62}"/>
              </a:ext>
            </a:extLst>
          </p:cNvPr>
          <p:cNvPicPr>
            <a:picLocks noChangeAspect="1"/>
          </p:cNvPicPr>
          <p:nvPr/>
        </p:nvPicPr>
        <p:blipFill>
          <a:blip r:embed="rId5"/>
          <a:stretch>
            <a:fillRect/>
          </a:stretch>
        </p:blipFill>
        <p:spPr>
          <a:xfrm>
            <a:off x="5179665" y="4212403"/>
            <a:ext cx="1555879" cy="1450919"/>
          </a:xfrm>
          <a:prstGeom prst="rect">
            <a:avLst/>
          </a:prstGeom>
        </p:spPr>
      </p:pic>
      <p:pic>
        <p:nvPicPr>
          <p:cNvPr id="10" name="Picture 9">
            <a:extLst>
              <a:ext uri="{FF2B5EF4-FFF2-40B4-BE49-F238E27FC236}">
                <a16:creationId xmlns:a16="http://schemas.microsoft.com/office/drawing/2014/main" id="{F7DDDDF2-2C72-4462-B05B-E9218C3676B0}"/>
              </a:ext>
            </a:extLst>
          </p:cNvPr>
          <p:cNvPicPr>
            <a:picLocks noChangeAspect="1"/>
          </p:cNvPicPr>
          <p:nvPr/>
        </p:nvPicPr>
        <p:blipFill>
          <a:blip r:embed="rId6"/>
          <a:stretch>
            <a:fillRect/>
          </a:stretch>
        </p:blipFill>
        <p:spPr>
          <a:xfrm>
            <a:off x="7134251" y="1876493"/>
            <a:ext cx="1323949" cy="2838120"/>
          </a:xfrm>
          <a:prstGeom prst="rect">
            <a:avLst/>
          </a:prstGeom>
        </p:spPr>
      </p:pic>
      <p:pic>
        <p:nvPicPr>
          <p:cNvPr id="12" name="Picture 11">
            <a:extLst>
              <a:ext uri="{FF2B5EF4-FFF2-40B4-BE49-F238E27FC236}">
                <a16:creationId xmlns:a16="http://schemas.microsoft.com/office/drawing/2014/main" id="{B223222E-7D1F-4160-93F8-5BE182365D4E}"/>
              </a:ext>
            </a:extLst>
          </p:cNvPr>
          <p:cNvPicPr>
            <a:picLocks noChangeAspect="1"/>
          </p:cNvPicPr>
          <p:nvPr/>
        </p:nvPicPr>
        <p:blipFill>
          <a:blip r:embed="rId7"/>
          <a:stretch>
            <a:fillRect/>
          </a:stretch>
        </p:blipFill>
        <p:spPr>
          <a:xfrm>
            <a:off x="5151571" y="2351406"/>
            <a:ext cx="1583973" cy="1450919"/>
          </a:xfrm>
          <a:prstGeom prst="rect">
            <a:avLst/>
          </a:prstGeom>
        </p:spPr>
      </p:pic>
      <p:pic>
        <p:nvPicPr>
          <p:cNvPr id="14" name="Picture 13">
            <a:extLst>
              <a:ext uri="{FF2B5EF4-FFF2-40B4-BE49-F238E27FC236}">
                <a16:creationId xmlns:a16="http://schemas.microsoft.com/office/drawing/2014/main" id="{3504E381-3A0C-47ED-A230-D0E75A697927}"/>
              </a:ext>
            </a:extLst>
          </p:cNvPr>
          <p:cNvPicPr>
            <a:picLocks noChangeAspect="1"/>
          </p:cNvPicPr>
          <p:nvPr/>
        </p:nvPicPr>
        <p:blipFill>
          <a:blip r:embed="rId8"/>
          <a:stretch>
            <a:fillRect/>
          </a:stretch>
        </p:blipFill>
        <p:spPr>
          <a:xfrm>
            <a:off x="5284927" y="787870"/>
            <a:ext cx="1317259" cy="1381764"/>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4972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59" y="274319"/>
            <a:ext cx="8516983" cy="6387737"/>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8" name="TextBox 7"/>
          <p:cNvSpPr txBox="1"/>
          <p:nvPr/>
        </p:nvSpPr>
        <p:spPr>
          <a:xfrm>
            <a:off x="672736" y="458741"/>
            <a:ext cx="5982789" cy="5632311"/>
          </a:xfrm>
          <a:prstGeom prst="rect">
            <a:avLst/>
          </a:prstGeom>
          <a:noFill/>
        </p:spPr>
        <p:txBody>
          <a:bodyPr wrap="square" rtlCol="0">
            <a:spAutoFit/>
          </a:bodyPr>
          <a:lstStyle/>
          <a:p>
            <a:r>
              <a:rPr lang="en-GB" sz="2800"/>
              <a:t>PE </a:t>
            </a:r>
          </a:p>
          <a:p>
            <a:endParaRPr lang="en-GB" sz="2800"/>
          </a:p>
          <a:p>
            <a:pPr marL="457200" indent="-457200">
              <a:buFont typeface="Arial" panose="020B0604020202020204" pitchFamily="34" charset="0"/>
              <a:buChar char="•"/>
            </a:pPr>
            <a:r>
              <a:rPr lang="en-GB" sz="2800"/>
              <a:t>2 sessions a week </a:t>
            </a:r>
          </a:p>
          <a:p>
            <a:endParaRPr lang="en-GB" sz="2800"/>
          </a:p>
          <a:p>
            <a:r>
              <a:rPr lang="en-GB" sz="2800"/>
              <a:t>Cherry Tree – Monday and Tuesday</a:t>
            </a:r>
          </a:p>
          <a:p>
            <a:r>
              <a:rPr lang="en-GB" sz="2800"/>
              <a:t>Ash Tree  - Tuesday and Thursday</a:t>
            </a:r>
          </a:p>
          <a:p>
            <a:r>
              <a:rPr lang="en-GB" sz="2800"/>
              <a:t>Oak Tree – Tuesday and Friday</a:t>
            </a:r>
          </a:p>
          <a:p>
            <a:r>
              <a:rPr lang="en-GB" sz="2800"/>
              <a:t>           </a:t>
            </a:r>
            <a:r>
              <a:rPr lang="en-US" sz="2000"/>
              <a:t>Updates on the website soon!</a:t>
            </a:r>
          </a:p>
          <a:p>
            <a:pPr algn="ctr"/>
            <a:endParaRPr lang="en-GB" sz="2000"/>
          </a:p>
          <a:p>
            <a:pPr marL="457200" indent="-457200">
              <a:buFont typeface="Arial" panose="020B0604020202020204" pitchFamily="34" charset="0"/>
              <a:buChar char="•"/>
            </a:pPr>
            <a:r>
              <a:rPr lang="en-GB" sz="2800"/>
              <a:t>Green t shirt, black shorts and trainers/daps    </a:t>
            </a:r>
          </a:p>
          <a:p>
            <a:r>
              <a:rPr lang="en-GB" sz="2800">
                <a:solidFill>
                  <a:schemeClr val="accent6">
                    <a:lumMod val="75000"/>
                  </a:schemeClr>
                </a:solidFill>
              </a:rPr>
              <a:t>All uniform will stay in school.              </a:t>
            </a:r>
          </a:p>
          <a:p>
            <a:pPr algn="ctr"/>
            <a:r>
              <a:rPr lang="en-GB" sz="3200" b="1"/>
              <a:t>Please name everything</a:t>
            </a:r>
            <a:r>
              <a:rPr lang="en-GB" sz="2800" b="1"/>
              <a:t>! </a:t>
            </a:r>
          </a:p>
        </p:txBody>
      </p:sp>
      <p:pic>
        <p:nvPicPr>
          <p:cNvPr id="9" name="Picture 8">
            <a:extLst>
              <a:ext uri="{FF2B5EF4-FFF2-40B4-BE49-F238E27FC236}">
                <a16:creationId xmlns:a16="http://schemas.microsoft.com/office/drawing/2014/main" id="{28EF2737-A2EF-4D82-ADF8-DC26F9702C55}"/>
              </a:ext>
            </a:extLst>
          </p:cNvPr>
          <p:cNvPicPr>
            <a:picLocks noChangeAspect="1"/>
          </p:cNvPicPr>
          <p:nvPr/>
        </p:nvPicPr>
        <p:blipFill>
          <a:blip r:embed="rId5"/>
          <a:stretch>
            <a:fillRect/>
          </a:stretch>
        </p:blipFill>
        <p:spPr>
          <a:xfrm>
            <a:off x="6595701" y="2913806"/>
            <a:ext cx="1439332" cy="1769454"/>
          </a:xfrm>
          <a:prstGeom prst="rect">
            <a:avLst/>
          </a:prstGeom>
          <a:effectLst>
            <a:softEdge rad="152400"/>
          </a:effectLst>
        </p:spPr>
      </p:pic>
      <p:pic>
        <p:nvPicPr>
          <p:cNvPr id="13" name="Picture 12">
            <a:extLst>
              <a:ext uri="{FF2B5EF4-FFF2-40B4-BE49-F238E27FC236}">
                <a16:creationId xmlns:a16="http://schemas.microsoft.com/office/drawing/2014/main" id="{3E992B56-1A5A-441C-9D12-AF04F476D837}"/>
              </a:ext>
            </a:extLst>
          </p:cNvPr>
          <p:cNvPicPr>
            <a:picLocks noChangeAspect="1"/>
          </p:cNvPicPr>
          <p:nvPr/>
        </p:nvPicPr>
        <p:blipFill>
          <a:blip r:embed="rId6"/>
          <a:stretch>
            <a:fillRect/>
          </a:stretch>
        </p:blipFill>
        <p:spPr>
          <a:xfrm>
            <a:off x="5741057" y="4775335"/>
            <a:ext cx="1003818" cy="923868"/>
          </a:xfrm>
          <a:prstGeom prst="rect">
            <a:avLst/>
          </a:prstGeom>
          <a:effectLst>
            <a:softEdge rad="50800"/>
          </a:effectLst>
        </p:spPr>
      </p:pic>
      <p:pic>
        <p:nvPicPr>
          <p:cNvPr id="16" name="Picture 15" descr="A group of children playing basketball&#10;&#10;Description automatically generated with low confidence">
            <a:extLst>
              <a:ext uri="{FF2B5EF4-FFF2-40B4-BE49-F238E27FC236}">
                <a16:creationId xmlns:a16="http://schemas.microsoft.com/office/drawing/2014/main" id="{B83016C1-D2DF-45C0-A45F-1A891EAD7C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25589" y="458741"/>
            <a:ext cx="2932610" cy="1720933"/>
          </a:xfrm>
          <a:prstGeom prst="rect">
            <a:avLst/>
          </a:prstGeom>
          <a:effectLst>
            <a:softEdge rad="165100"/>
          </a:effec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6370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349" y="191018"/>
            <a:ext cx="8791302" cy="6603274"/>
          </a:xfrm>
          <a:prstGeom prst="rect">
            <a:avLst/>
          </a:prstGeom>
        </p:spPr>
      </p:pic>
      <p:sp>
        <p:nvSpPr>
          <p:cNvPr id="6" name="TextBox 5"/>
          <p:cNvSpPr txBox="1"/>
          <p:nvPr/>
        </p:nvSpPr>
        <p:spPr>
          <a:xfrm>
            <a:off x="463259" y="485504"/>
            <a:ext cx="6610207" cy="4985980"/>
          </a:xfrm>
          <a:prstGeom prst="rect">
            <a:avLst/>
          </a:prstGeom>
          <a:noFill/>
        </p:spPr>
        <p:txBody>
          <a:bodyPr wrap="square" rtlCol="0">
            <a:spAutoFit/>
          </a:bodyPr>
          <a:lstStyle/>
          <a:p>
            <a:r>
              <a:rPr lang="en-US" b="1" u="sng">
                <a:solidFill>
                  <a:schemeClr val="accent6">
                    <a:lumMod val="50000"/>
                  </a:schemeClr>
                </a:solidFill>
                <a:latin typeface="Calibri" panose="020F0502020204030204" pitchFamily="34" charset="0"/>
                <a:cs typeface="Calibri" panose="020F0502020204030204" pitchFamily="34" charset="0"/>
              </a:rPr>
              <a:t>Our Vision</a:t>
            </a:r>
          </a:p>
          <a:p>
            <a:r>
              <a:rPr lang="en-US">
                <a:solidFill>
                  <a:schemeClr val="accent6">
                    <a:lumMod val="50000"/>
                  </a:schemeClr>
                </a:solidFill>
                <a:latin typeface="Calibri" panose="020F0502020204030204" pitchFamily="34" charset="0"/>
                <a:cs typeface="Calibri" panose="020F0502020204030204" pitchFamily="34" charset="0"/>
              </a:rPr>
              <a:t>We want happy, engaged leaners within a beautiful, authentic learning space that is calm and consistent. We use natural, versatile, open ended resources that are carefully chosen to provoke creativity, wonder and concentration both inside and outside. We want an environment where children are confident to risk take and problem solve whilst learning both knowledge and skills and where the natural world takes center stage. </a:t>
            </a:r>
          </a:p>
          <a:p>
            <a:endParaRPr lang="en-US">
              <a:solidFill>
                <a:schemeClr val="accent6">
                  <a:lumMod val="50000"/>
                </a:schemeClr>
              </a:solidFill>
              <a:latin typeface="Calibri" panose="020F0502020204030204" pitchFamily="34" charset="0"/>
              <a:cs typeface="Calibri" panose="020F0502020204030204" pitchFamily="34" charset="0"/>
            </a:endParaRPr>
          </a:p>
          <a:p>
            <a:r>
              <a:rPr lang="en-US" b="1" u="sng">
                <a:solidFill>
                  <a:schemeClr val="accent6">
                    <a:lumMod val="50000"/>
                  </a:schemeClr>
                </a:solidFill>
                <a:latin typeface="Calibri" panose="020F0502020204030204" pitchFamily="34" charset="0"/>
                <a:cs typeface="Calibri" panose="020F0502020204030204" pitchFamily="34" charset="0"/>
              </a:rPr>
              <a:t>Post Lock Down and recovery</a:t>
            </a:r>
          </a:p>
          <a:p>
            <a:r>
              <a:rPr lang="en-US">
                <a:solidFill>
                  <a:schemeClr val="accent6">
                    <a:lumMod val="50000"/>
                  </a:schemeClr>
                </a:solidFill>
                <a:latin typeface="Calibri" panose="020F0502020204030204" pitchFamily="34" charset="0"/>
                <a:cs typeface="Calibri" panose="020F0502020204030204" pitchFamily="34" charset="0"/>
              </a:rPr>
              <a:t>We are aware that children will continue to need lots of nurture and wellbeing work and we have planned our curriculum around this. Interventions to help any children will be put in place once we get to know your children. Wellbeing and feeling safe and secure are our primary goals because without that, the learning won’t take place. </a:t>
            </a:r>
          </a:p>
          <a:p>
            <a:endParaRPr lang="en-US" sz="2400">
              <a:latin typeface="Comic Sans MS" panose="030F0702030302020204" pitchFamily="66" charset="0"/>
            </a:endParaRPr>
          </a:p>
          <a:p>
            <a:endParaRPr lang="en-GB" sz="2400">
              <a:latin typeface="Comic Sans MS" panose="030F0702030302020204" pitchFamily="66" charset="0"/>
            </a:endParaRPr>
          </a:p>
        </p:txBody>
      </p:sp>
      <p:pic>
        <p:nvPicPr>
          <p:cNvPr id="7" name="Picture 6" descr="A picture containing person, indoor, boy, child&#10;&#10;Description automatically generated">
            <a:extLst>
              <a:ext uri="{FF2B5EF4-FFF2-40B4-BE49-F238E27FC236}">
                <a16:creationId xmlns:a16="http://schemas.microsoft.com/office/drawing/2014/main" id="{F5C70D0C-B4C3-4F32-BD98-14D8704768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5272" y="4895074"/>
            <a:ext cx="2124118" cy="1593089"/>
          </a:xfrm>
          <a:prstGeom prst="rect">
            <a:avLst/>
          </a:prstGeom>
        </p:spPr>
      </p:pic>
      <p:pic>
        <p:nvPicPr>
          <p:cNvPr id="9" name="Picture 8" descr="A picture containing sitting, small, little, flower&#10;&#10;Description automatically generated">
            <a:extLst>
              <a:ext uri="{FF2B5EF4-FFF2-40B4-BE49-F238E27FC236}">
                <a16:creationId xmlns:a16="http://schemas.microsoft.com/office/drawing/2014/main" id="{C98C572E-DCCA-46E6-8976-2942A89C1D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111936" y="3159537"/>
            <a:ext cx="1697994" cy="1356199"/>
          </a:xfrm>
          <a:prstGeom prst="rect">
            <a:avLst/>
          </a:prstGeom>
        </p:spPr>
      </p:pic>
      <p:pic>
        <p:nvPicPr>
          <p:cNvPr id="8" name="Picture 7" descr="A picture containing table, plate, clock&#10;&#10;Description automatically generated">
            <a:extLst>
              <a:ext uri="{FF2B5EF4-FFF2-40B4-BE49-F238E27FC236}">
                <a16:creationId xmlns:a16="http://schemas.microsoft.com/office/drawing/2014/main" id="{DE9F9E3D-3B0A-474E-A8B6-98638E7D3F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746232" y="757331"/>
            <a:ext cx="2247649" cy="1685737"/>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3573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508" y="195941"/>
            <a:ext cx="8516983" cy="6387737"/>
          </a:xfrm>
          <a:prstGeom prst="rect">
            <a:avLst/>
          </a:prstGeom>
        </p:spPr>
      </p:pic>
      <p:sp>
        <p:nvSpPr>
          <p:cNvPr id="5" name="TextBox 4"/>
          <p:cNvSpPr txBox="1"/>
          <p:nvPr/>
        </p:nvSpPr>
        <p:spPr>
          <a:xfrm>
            <a:off x="901337" y="1122363"/>
            <a:ext cx="5525589" cy="954107"/>
          </a:xfrm>
          <a:prstGeom prst="rect">
            <a:avLst/>
          </a:prstGeom>
          <a:noFill/>
        </p:spPr>
        <p:txBody>
          <a:bodyPr wrap="square" rtlCol="0">
            <a:spAutoFit/>
          </a:bodyPr>
          <a:lstStyle/>
          <a:p>
            <a:endParaRPr lang="en-US" sz="2400">
              <a:latin typeface="Comic Sans MS" panose="030F0702030302020204" pitchFamily="66" charset="0"/>
            </a:endParaRPr>
          </a:p>
          <a:p>
            <a:endParaRPr lang="en-GB" sz="3200">
              <a:latin typeface="Comic Sans MS" panose="030F0702030302020204" pitchFamily="66" charset="0"/>
            </a:endParaRPr>
          </a:p>
        </p:txBody>
      </p:sp>
      <p:sp>
        <p:nvSpPr>
          <p:cNvPr id="8" name="TextBox 7"/>
          <p:cNvSpPr txBox="1"/>
          <p:nvPr/>
        </p:nvSpPr>
        <p:spPr>
          <a:xfrm>
            <a:off x="530402" y="293698"/>
            <a:ext cx="5982788" cy="6555641"/>
          </a:xfrm>
          <a:prstGeom prst="rect">
            <a:avLst/>
          </a:prstGeom>
          <a:noFill/>
        </p:spPr>
        <p:txBody>
          <a:bodyPr wrap="square" rtlCol="0">
            <a:spAutoFit/>
          </a:bodyPr>
          <a:lstStyle/>
          <a:p>
            <a:r>
              <a:rPr lang="en-US" sz="3200" b="1" u="sng">
                <a:solidFill>
                  <a:schemeClr val="accent6">
                    <a:lumMod val="50000"/>
                  </a:schemeClr>
                </a:solidFill>
                <a:latin typeface="Calibri" panose="020F0502020204030204" pitchFamily="34" charset="0"/>
                <a:cs typeface="Calibri" panose="020F0502020204030204" pitchFamily="34" charset="0"/>
              </a:rPr>
              <a:t>Our School Day</a:t>
            </a:r>
          </a:p>
          <a:p>
            <a:endParaRPr lang="en-US" sz="2000">
              <a:solidFill>
                <a:schemeClr val="accent6">
                  <a:lumMod val="50000"/>
                </a:schemeClr>
              </a:solidFill>
              <a:latin typeface="Calibri" panose="020F0502020204030204" pitchFamily="34" charset="0"/>
              <a:cs typeface="Calibri" panose="020F0502020204030204" pitchFamily="34" charset="0"/>
            </a:endParaRPr>
          </a:p>
          <a:p>
            <a:r>
              <a:rPr lang="en-US" sz="2000">
                <a:solidFill>
                  <a:schemeClr val="accent6">
                    <a:lumMod val="50000"/>
                  </a:schemeClr>
                </a:solidFill>
                <a:latin typeface="Calibri" panose="020F0502020204030204" pitchFamily="34" charset="0"/>
                <a:cs typeface="Calibri" panose="020F0502020204030204" pitchFamily="34" charset="0"/>
              </a:rPr>
              <a:t>8.50 Welcome and registration in class</a:t>
            </a:r>
          </a:p>
          <a:p>
            <a:r>
              <a:rPr lang="en-US" sz="2000">
                <a:solidFill>
                  <a:schemeClr val="accent6">
                    <a:lumMod val="50000"/>
                  </a:schemeClr>
                </a:solidFill>
                <a:latin typeface="Calibri" panose="020F0502020204030204" pitchFamily="34" charset="0"/>
                <a:cs typeface="Calibri" panose="020F0502020204030204" pitchFamily="34" charset="0"/>
              </a:rPr>
              <a:t>9.00 Phonics </a:t>
            </a:r>
          </a:p>
          <a:p>
            <a:r>
              <a:rPr lang="en-US" sz="2000">
                <a:solidFill>
                  <a:schemeClr val="accent6">
                    <a:lumMod val="50000"/>
                  </a:schemeClr>
                </a:solidFill>
                <a:latin typeface="Calibri" panose="020F0502020204030204" pitchFamily="34" charset="0"/>
                <a:cs typeface="Calibri" panose="020F0502020204030204" pitchFamily="34" charset="0"/>
              </a:rPr>
              <a:t>9.20 English and Explore and learn time, inside and outside</a:t>
            </a:r>
          </a:p>
          <a:p>
            <a:r>
              <a:rPr lang="en-US" sz="2000">
                <a:solidFill>
                  <a:schemeClr val="accent6">
                    <a:lumMod val="50000"/>
                  </a:schemeClr>
                </a:solidFill>
                <a:latin typeface="Calibri" panose="020F0502020204030204" pitchFamily="34" charset="0"/>
                <a:cs typeface="Calibri" panose="020F0502020204030204" pitchFamily="34" charset="0"/>
              </a:rPr>
              <a:t>10.30 Play time</a:t>
            </a:r>
          </a:p>
          <a:p>
            <a:r>
              <a:rPr lang="en-US" sz="2000">
                <a:solidFill>
                  <a:schemeClr val="accent6">
                    <a:lumMod val="50000"/>
                  </a:schemeClr>
                </a:solidFill>
                <a:latin typeface="Calibri" panose="020F0502020204030204" pitchFamily="34" charset="0"/>
                <a:cs typeface="Calibri" panose="020F0502020204030204" pitchFamily="34" charset="0"/>
              </a:rPr>
              <a:t>10.45 Maths and explore and learn time, inside and outside</a:t>
            </a:r>
          </a:p>
          <a:p>
            <a:r>
              <a:rPr lang="en-US" sz="2000">
                <a:solidFill>
                  <a:schemeClr val="accent6">
                    <a:lumMod val="50000"/>
                  </a:schemeClr>
                </a:solidFill>
                <a:latin typeface="Calibri" panose="020F0502020204030204" pitchFamily="34" charset="0"/>
                <a:cs typeface="Calibri" panose="020F0502020204030204" pitchFamily="34" charset="0"/>
              </a:rPr>
              <a:t>12.00 Lunch</a:t>
            </a:r>
          </a:p>
          <a:p>
            <a:r>
              <a:rPr lang="en-US" sz="2000">
                <a:solidFill>
                  <a:schemeClr val="accent6">
                    <a:lumMod val="50000"/>
                  </a:schemeClr>
                </a:solidFill>
                <a:latin typeface="Calibri" panose="020F0502020204030204" pitchFamily="34" charset="0"/>
                <a:cs typeface="Calibri" panose="020F0502020204030204" pitchFamily="34" charset="0"/>
              </a:rPr>
              <a:t>1.00 Whole Class learning time</a:t>
            </a:r>
          </a:p>
          <a:p>
            <a:r>
              <a:rPr lang="en-US" sz="2000">
                <a:solidFill>
                  <a:schemeClr val="accent6">
                    <a:lumMod val="50000"/>
                  </a:schemeClr>
                </a:solidFill>
                <a:latin typeface="Calibri" panose="020F0502020204030204" pitchFamily="34" charset="0"/>
                <a:cs typeface="Calibri" panose="020F0502020204030204" pitchFamily="34" charset="0"/>
              </a:rPr>
              <a:t>1.15 Learn and Explore time, inside and outside (Year 1 foundation subjects)</a:t>
            </a:r>
          </a:p>
          <a:p>
            <a:r>
              <a:rPr lang="en-US" sz="2000">
                <a:solidFill>
                  <a:schemeClr val="accent6">
                    <a:lumMod val="50000"/>
                  </a:schemeClr>
                </a:solidFill>
                <a:latin typeface="Calibri" panose="020F0502020204030204" pitchFamily="34" charset="0"/>
                <a:cs typeface="Calibri" panose="020F0502020204030204" pitchFamily="34" charset="0"/>
              </a:rPr>
              <a:t>2.30 Assembly and recognition time</a:t>
            </a:r>
          </a:p>
          <a:p>
            <a:r>
              <a:rPr lang="en-US" sz="2000">
                <a:solidFill>
                  <a:schemeClr val="accent6">
                    <a:lumMod val="50000"/>
                  </a:schemeClr>
                </a:solidFill>
                <a:latin typeface="Calibri" panose="020F0502020204030204" pitchFamily="34" charset="0"/>
                <a:cs typeface="Calibri" panose="020F0502020204030204" pitchFamily="34" charset="0"/>
              </a:rPr>
              <a:t>3.00 Home time</a:t>
            </a:r>
          </a:p>
          <a:p>
            <a:endParaRPr lang="en-US" sz="2000">
              <a:solidFill>
                <a:schemeClr val="accent6">
                  <a:lumMod val="50000"/>
                </a:schemeClr>
              </a:solidFill>
              <a:latin typeface="Calibri" panose="020F0502020204030204" pitchFamily="34" charset="0"/>
              <a:cs typeface="Calibri" panose="020F0502020204030204" pitchFamily="34" charset="0"/>
            </a:endParaRPr>
          </a:p>
          <a:p>
            <a:r>
              <a:rPr lang="en-US" sz="2000">
                <a:solidFill>
                  <a:schemeClr val="accent6">
                    <a:lumMod val="50000"/>
                  </a:schemeClr>
                </a:solidFill>
                <a:latin typeface="Calibri" panose="020F0502020204030204" pitchFamily="34" charset="0"/>
                <a:cs typeface="Calibri" panose="020F0502020204030204" pitchFamily="34" charset="0"/>
              </a:rPr>
              <a:t>Year 1 will begin to work on set challenges during Explore and learn time. </a:t>
            </a:r>
          </a:p>
          <a:p>
            <a:endParaRPr lang="en-US" sz="2400">
              <a:latin typeface="Comic Sans MS" panose="030F0702030302020204" pitchFamily="66" charset="0"/>
            </a:endParaRPr>
          </a:p>
          <a:p>
            <a:endParaRPr lang="en-GB" sz="2400">
              <a:latin typeface="Comic Sans MS" panose="030F0702030302020204" pitchFamily="66" charset="0"/>
            </a:endParaRPr>
          </a:p>
        </p:txBody>
      </p:sp>
      <p:pic>
        <p:nvPicPr>
          <p:cNvPr id="11" name="Picture 10" descr="A picture containing person&#10;&#10;Description automatically generated">
            <a:extLst>
              <a:ext uri="{FF2B5EF4-FFF2-40B4-BE49-F238E27FC236}">
                <a16:creationId xmlns:a16="http://schemas.microsoft.com/office/drawing/2014/main" id="{C97C92FD-7E4E-4967-848E-3228A34A0D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800873" y="793849"/>
            <a:ext cx="2141965" cy="1606474"/>
          </a:xfrm>
          <a:prstGeom prst="rect">
            <a:avLst/>
          </a:prstGeom>
          <a:effectLst>
            <a:softEdge rad="88900"/>
          </a:effectLst>
        </p:spPr>
      </p:pic>
      <p:pic>
        <p:nvPicPr>
          <p:cNvPr id="13" name="Picture 12" descr="A picture containing grass, outdoor, person, standing&#10;&#10;Description automatically generated">
            <a:extLst>
              <a:ext uri="{FF2B5EF4-FFF2-40B4-BE49-F238E27FC236}">
                <a16:creationId xmlns:a16="http://schemas.microsoft.com/office/drawing/2014/main" id="{2B1282FB-0048-47E0-ADFB-D54B7EFE2F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6404" y="1902304"/>
            <a:ext cx="2335659" cy="1751744"/>
          </a:xfrm>
          <a:prstGeom prst="rect">
            <a:avLst/>
          </a:prstGeom>
          <a:effectLst>
            <a:softEdge rad="190500"/>
          </a:effec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984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83a5720-a5a1-48c5-9ab8-a30782319b30">
      <UserInfo>
        <DisplayName>Nicky Artus</DisplayName>
        <AccountId>158</AccountId>
        <AccountType/>
      </UserInfo>
      <UserInfo>
        <DisplayName>Badbury Park Head of school</DisplayName>
        <AccountId>180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E9DC7C674621F42BC8B36AEFEDEC995" ma:contentTypeVersion="13" ma:contentTypeDescription="Create a new document." ma:contentTypeScope="" ma:versionID="1b279f0d12cacdc3ae11023687bfcb6d">
  <xsd:schema xmlns:xsd="http://www.w3.org/2001/XMLSchema" xmlns:xs="http://www.w3.org/2001/XMLSchema" xmlns:p="http://schemas.microsoft.com/office/2006/metadata/properties" xmlns:ns2="083a5720-a5a1-48c5-9ab8-a30782319b30" xmlns:ns3="fb3021a8-1ce1-4a28-931d-6193197186b7" targetNamespace="http://schemas.microsoft.com/office/2006/metadata/properties" ma:root="true" ma:fieldsID="bb6be8c9024582503bdf2d141aae7b08" ns2:_="" ns3:_="">
    <xsd:import namespace="083a5720-a5a1-48c5-9ab8-a30782319b30"/>
    <xsd:import namespace="fb3021a8-1ce1-4a28-931d-6193197186b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3a5720-a5a1-48c5-9ab8-a30782319b3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3021a8-1ce1-4a28-931d-6193197186b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26956D-482E-450B-AAF9-86249631FF32}">
  <ds:schemaRefs>
    <ds:schemaRef ds:uri="083a5720-a5a1-48c5-9ab8-a30782319b30"/>
    <ds:schemaRef ds:uri="fb3021a8-1ce1-4a28-931d-6193197186b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24DBDFF-39E9-40A5-B459-FF3C75FC322E}">
  <ds:schemaRefs>
    <ds:schemaRef ds:uri="083a5720-a5a1-48c5-9ab8-a30782319b30"/>
    <ds:schemaRef ds:uri="fb3021a8-1ce1-4a28-931d-6193197186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AE0BA92-E886-48A9-9EB5-C47742CEF8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1793</Words>
  <Application>Microsoft Office PowerPoint</Application>
  <PresentationFormat>On-screen Show (4:3)</PresentationFormat>
  <Paragraphs>259</Paragraphs>
  <Slides>23</Slides>
  <Notes>0</Notes>
  <HiddenSlides>0</HiddenSlides>
  <MMClips>21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 Dance</dc:creator>
  <cp:lastModifiedBy>Sarah Green</cp:lastModifiedBy>
  <cp:revision>6</cp:revision>
  <dcterms:created xsi:type="dcterms:W3CDTF">2019-04-26T11:54:02Z</dcterms:created>
  <dcterms:modified xsi:type="dcterms:W3CDTF">2021-10-10T15:02:47Z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0x0101008E9DC7C674621F42BC8B36AEFEDEC995</vt:lpwstr>
  </property>
</Properties>
</file>